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70" r:id="rId2"/>
    <p:sldId id="272" r:id="rId3"/>
    <p:sldId id="277" r:id="rId4"/>
    <p:sldId id="273" r:id="rId5"/>
    <p:sldId id="274" r:id="rId6"/>
    <p:sldId id="260" r:id="rId7"/>
    <p:sldId id="275" r:id="rId8"/>
    <p:sldId id="271" r:id="rId9"/>
    <p:sldId id="276" r:id="rId10"/>
  </p:sldIdLst>
  <p:sldSz cx="11522075" cy="6480175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041">
          <p15:clr>
            <a:srgbClr val="000000"/>
          </p15:clr>
        </p15:guide>
        <p15:guide id="2" pos="3629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8D6682C-71CF-4CB9-BFC5-A14BF054319A}">
  <a:tblStyle styleId="{08D6682C-71CF-4CB9-BFC5-A14BF054319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17" autoAdjust="0"/>
    <p:restoredTop sz="94660"/>
  </p:normalViewPr>
  <p:slideViewPr>
    <p:cSldViewPr snapToGrid="0">
      <p:cViewPr>
        <p:scale>
          <a:sx n="82" d="100"/>
          <a:sy n="82" d="100"/>
        </p:scale>
        <p:origin x="-558" y="-18"/>
      </p:cViewPr>
      <p:guideLst>
        <p:guide orient="horz" pos="2041"/>
        <p:guide pos="36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4" tIns="91444" rIns="91444" bIns="91444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4" tIns="91444" rIns="91444" bIns="91444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4" tIns="91444" rIns="91444" bIns="91444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2" y="9428585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4" tIns="91444" rIns="91444" bIns="91444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5" y="9428585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4" tIns="45709" rIns="91444" bIns="45709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ru-RU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‹#›</a:t>
            </a:fld>
            <a:endParaRPr lang="ru-RU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286891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4" tIns="91444" rIns="91444" bIns="91444" anchor="ctr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89909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5"/>
          </p:nvPr>
        </p:nvSpPr>
        <p:spPr bwMode="auto">
          <a:xfrm>
            <a:off x="3877752" y="8666631"/>
            <a:ext cx="2966248" cy="45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582989F-F297-4FC6-B0C3-8B778187CD90}" type="slidenum">
              <a:rPr lang="uk-UA" altLang="uk-UA"/>
              <a:pPr/>
              <a:t>2</a:t>
            </a:fld>
            <a:endParaRPr lang="uk-UA" altLang="uk-UA"/>
          </a:p>
        </p:txBody>
      </p:sp>
      <p:sp>
        <p:nvSpPr>
          <p:cNvPr id="18437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66248" cy="458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uk-UA" altLang="uk-UA" smtClean="0"/>
              <a:t>1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0" y="8666631"/>
            <a:ext cx="2966248" cy="458362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9024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5"/>
          </p:nvPr>
        </p:nvSpPr>
        <p:spPr bwMode="auto">
          <a:xfrm>
            <a:off x="3843642" y="9408411"/>
            <a:ext cx="2940156" cy="49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582989F-F297-4FC6-B0C3-8B778187CD90}" type="slidenum">
              <a:rPr lang="uk-UA" altLang="uk-UA"/>
              <a:pPr/>
              <a:t>3</a:t>
            </a:fld>
            <a:endParaRPr lang="uk-UA" altLang="uk-UA"/>
          </a:p>
        </p:txBody>
      </p:sp>
      <p:sp>
        <p:nvSpPr>
          <p:cNvPr id="18437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0156" cy="49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uk-UA" altLang="uk-UA" smtClean="0"/>
              <a:t>1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0" y="9408411"/>
            <a:ext cx="2940156" cy="497593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4269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5"/>
          </p:nvPr>
        </p:nvSpPr>
        <p:spPr bwMode="auto">
          <a:xfrm>
            <a:off x="3843642" y="9408411"/>
            <a:ext cx="2940156" cy="49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582989F-F297-4FC6-B0C3-8B778187CD90}" type="slidenum">
              <a:rPr lang="uk-UA" altLang="uk-UA"/>
              <a:pPr/>
              <a:t>4</a:t>
            </a:fld>
            <a:endParaRPr lang="uk-UA" altLang="uk-UA"/>
          </a:p>
        </p:txBody>
      </p:sp>
      <p:sp>
        <p:nvSpPr>
          <p:cNvPr id="18437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0156" cy="49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uk-UA" altLang="uk-UA" smtClean="0"/>
              <a:t>1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0" y="9408411"/>
            <a:ext cx="2940156" cy="497593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8243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5"/>
          </p:nvPr>
        </p:nvSpPr>
        <p:spPr bwMode="auto">
          <a:xfrm>
            <a:off x="3843642" y="9408411"/>
            <a:ext cx="2940156" cy="49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582989F-F297-4FC6-B0C3-8B778187CD90}" type="slidenum">
              <a:rPr lang="uk-UA" altLang="uk-UA"/>
              <a:pPr/>
              <a:t>5</a:t>
            </a:fld>
            <a:endParaRPr lang="uk-UA" altLang="uk-UA"/>
          </a:p>
        </p:txBody>
      </p:sp>
      <p:sp>
        <p:nvSpPr>
          <p:cNvPr id="18437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0156" cy="49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uk-UA" altLang="uk-UA" smtClean="0"/>
              <a:t>1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0" y="9408411"/>
            <a:ext cx="2940156" cy="497593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7955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5"/>
          </p:nvPr>
        </p:nvSpPr>
        <p:spPr bwMode="auto">
          <a:xfrm>
            <a:off x="3843642" y="9408411"/>
            <a:ext cx="2940156" cy="49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582989F-F297-4FC6-B0C3-8B778187CD90}" type="slidenum">
              <a:rPr lang="uk-UA" altLang="uk-UA"/>
              <a:pPr/>
              <a:t>6</a:t>
            </a:fld>
            <a:endParaRPr lang="uk-UA" altLang="uk-UA"/>
          </a:p>
        </p:txBody>
      </p:sp>
      <p:sp>
        <p:nvSpPr>
          <p:cNvPr id="18437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0156" cy="49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uk-UA" altLang="uk-UA" smtClean="0"/>
              <a:t>1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0" y="9408411"/>
            <a:ext cx="2940156" cy="497593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8077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5"/>
          </p:nvPr>
        </p:nvSpPr>
        <p:spPr bwMode="auto">
          <a:xfrm>
            <a:off x="3843642" y="9408411"/>
            <a:ext cx="2940156" cy="49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582989F-F297-4FC6-B0C3-8B778187CD90}" type="slidenum">
              <a:rPr lang="uk-UA" altLang="uk-UA"/>
              <a:pPr/>
              <a:t>7</a:t>
            </a:fld>
            <a:endParaRPr lang="uk-UA" altLang="uk-UA"/>
          </a:p>
        </p:txBody>
      </p:sp>
      <p:sp>
        <p:nvSpPr>
          <p:cNvPr id="18437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0156" cy="49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uk-UA" altLang="uk-UA" smtClean="0"/>
              <a:t>1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0" y="9408411"/>
            <a:ext cx="2940156" cy="497593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665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dirty="0" smtClean="0"/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5"/>
          </p:nvPr>
        </p:nvSpPr>
        <p:spPr bwMode="auto">
          <a:xfrm>
            <a:off x="3843642" y="9408411"/>
            <a:ext cx="2940156" cy="49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582989F-F297-4FC6-B0C3-8B778187CD90}" type="slidenum">
              <a:rPr lang="uk-UA" altLang="uk-UA"/>
              <a:pPr/>
              <a:t>8</a:t>
            </a:fld>
            <a:endParaRPr lang="uk-UA" altLang="uk-UA"/>
          </a:p>
        </p:txBody>
      </p:sp>
      <p:sp>
        <p:nvSpPr>
          <p:cNvPr id="18437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0156" cy="49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uk-UA" altLang="uk-UA" smtClean="0"/>
              <a:t>1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0" y="9408411"/>
            <a:ext cx="2940156" cy="497593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8077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Номер слайда 4"/>
          <p:cNvSpPr>
            <a:spLocks noGrp="1"/>
          </p:cNvSpPr>
          <p:nvPr>
            <p:ph type="sldNum" sz="quarter" idx="5"/>
          </p:nvPr>
        </p:nvSpPr>
        <p:spPr bwMode="auto">
          <a:xfrm>
            <a:off x="3843642" y="9408411"/>
            <a:ext cx="2940156" cy="49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512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582989F-F297-4FC6-B0C3-8B778187CD90}" type="slidenum">
              <a:rPr lang="uk-UA" altLang="uk-UA"/>
              <a:pPr/>
              <a:t>9</a:t>
            </a:fld>
            <a:endParaRPr lang="uk-UA" altLang="uk-UA"/>
          </a:p>
        </p:txBody>
      </p:sp>
      <p:sp>
        <p:nvSpPr>
          <p:cNvPr id="18437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0156" cy="49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4439" indent="-286323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5291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3408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61524" indent="-229058" defTabSz="405624"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964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7757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35873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93991" indent="-229058" defTabSz="40562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uk-UA" altLang="uk-UA" smtClean="0"/>
              <a:t>1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0" y="9408411"/>
            <a:ext cx="2940156" cy="497593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2761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864156" y="2013055"/>
            <a:ext cx="9793764" cy="1389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728312" y="3672100"/>
            <a:ext cx="8065453" cy="1656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83701" y="402635"/>
            <a:ext cx="10604870" cy="1292771"/>
          </a:xfrm>
          <a:solidFill>
            <a:srgbClr val="FF585D"/>
          </a:solidFill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uk-UA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5876" y="2000913"/>
            <a:ext cx="10252697" cy="384267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endParaRPr lang="en-US" dirty="0" smtClean="0"/>
          </a:p>
          <a:p>
            <a:pPr lvl="1"/>
            <a:r>
              <a:rPr lang="en-US" dirty="0" err="1" smtClean="0"/>
              <a:t>Второй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2"/>
            <a:r>
              <a:rPr lang="en-US" dirty="0" err="1" smtClean="0"/>
              <a:t>Третий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3"/>
            <a:r>
              <a:rPr lang="en-US" dirty="0" err="1" smtClean="0"/>
              <a:t>Четвертый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4"/>
            <a:r>
              <a:rPr lang="en-US" dirty="0" err="1" smtClean="0"/>
              <a:t>Пятый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0DFC8-E75F-4D70-BC4B-DCE9BC06C647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18900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576104" y="259509"/>
            <a:ext cx="10369868" cy="1080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726132" y="1428039"/>
            <a:ext cx="6437160" cy="404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7355327" y="1428039"/>
            <a:ext cx="6437160" cy="4041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576104" y="259509"/>
            <a:ext cx="10369868" cy="1080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576104" y="1450540"/>
            <a:ext cx="5090916" cy="604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576104" y="2055057"/>
            <a:ext cx="5090916" cy="3733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5853057" y="1450540"/>
            <a:ext cx="5092917" cy="604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5853057" y="2055057"/>
            <a:ext cx="5092917" cy="3733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576104" y="259509"/>
            <a:ext cx="10369868" cy="1080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576107" y="258007"/>
            <a:ext cx="3790683" cy="1098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04811" y="258007"/>
            <a:ext cx="6441160" cy="5530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576107" y="1356037"/>
            <a:ext cx="3790683" cy="443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2258409" y="4536123"/>
            <a:ext cx="6913245" cy="535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2258409" y="579017"/>
            <a:ext cx="6913245" cy="3888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2258409" y="5071637"/>
            <a:ext cx="6913245" cy="7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576104" y="259509"/>
            <a:ext cx="10369868" cy="1080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3622730" y="-1534585"/>
            <a:ext cx="4276616" cy="10369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9546871" y="1223534"/>
            <a:ext cx="5224641" cy="326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2917676" y="-1947037"/>
            <a:ext cx="5224641" cy="9607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576104" y="259509"/>
            <a:ext cx="10369868" cy="1080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76104" y="1512041"/>
            <a:ext cx="10369868" cy="4276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576105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936710" y="6006164"/>
            <a:ext cx="3648656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0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/>
        </p:nvSpPr>
        <p:spPr>
          <a:xfrm>
            <a:off x="335721" y="278489"/>
            <a:ext cx="10800000" cy="5580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74625"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-UA" sz="4600" b="1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Державні програми підтримки АПК</a:t>
            </a:r>
          </a:p>
          <a:p>
            <a:pPr marL="174625" lvl="0"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Порядок Кабінету Міністрів України №106 </a:t>
            </a:r>
          </a:p>
          <a:p>
            <a:pPr marL="174625" lvl="0"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Порядок Кабінету Міністрів України №107</a:t>
            </a:r>
          </a:p>
          <a:p>
            <a:pPr marL="174625" lvl="0">
              <a:buClr>
                <a:schemeClr val="dk1"/>
              </a:buClr>
              <a:buSzPts val="1100"/>
            </a:pPr>
            <a:r>
              <a:rPr lang="uk-UA" sz="1800" b="1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Порядок Кабінету Міністрів України №130</a:t>
            </a:r>
            <a:endParaRPr lang="uk-UA" sz="1800" b="1" dirty="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33387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>
            <a:extLst>
              <a:ext uri="{FF2B5EF4-FFF2-40B4-BE49-F238E27FC236}">
                <a16:creationId xmlns="" xmlns:a16="http://schemas.microsoft.com/office/drawing/2014/main" id="{0B4C3A0D-638A-43C9-823A-9FBE76127190}"/>
              </a:ext>
            </a:extLst>
          </p:cNvPr>
          <p:cNvSpPr/>
          <p:nvPr/>
        </p:nvSpPr>
        <p:spPr>
          <a:xfrm>
            <a:off x="0" y="0"/>
            <a:ext cx="11522075" cy="11089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marL="212145"/>
            <a:r>
              <a:rPr lang="uk-UA" sz="2646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Порядок отримання компенсації відсоткової </a:t>
            </a:r>
            <a:r>
              <a:rPr lang="uk-UA" sz="2646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ставки</a:t>
            </a:r>
            <a:r>
              <a:rPr lang="en-US" sz="2646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 </a:t>
            </a:r>
            <a:r>
              <a:rPr lang="ru-RU" sz="2646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та/</a:t>
            </a:r>
            <a:r>
              <a:rPr lang="ru-RU" sz="2646" b="1" dirty="0" err="1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або</a:t>
            </a:r>
            <a:r>
              <a:rPr lang="ru-RU" sz="2646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 вартост</a:t>
            </a:r>
            <a:r>
              <a:rPr lang="uk-UA" sz="2646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і товарів/послуг  за </a:t>
            </a:r>
            <a:r>
              <a:rPr lang="uk-UA" sz="2646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державними програмами компенсації</a:t>
            </a:r>
            <a:r>
              <a:rPr lang="uk-UA" sz="2646" b="1" dirty="0">
                <a:solidFill>
                  <a:schemeClr val="bg1"/>
                </a:solidFill>
                <a:ea typeface="DotumChe" panose="020B0609000101010101" pitchFamily="49" charset="-127"/>
              </a:rPr>
              <a:t> </a:t>
            </a:r>
            <a:endParaRPr lang="uk-UA" sz="2646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391886" y="1446658"/>
            <a:ext cx="2661502" cy="843508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</a:rPr>
              <a:t>КРОК 1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45971" y="1511974"/>
            <a:ext cx="7728857" cy="7781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Інформування клієнта про державні програми </a:t>
            </a:r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компенсації, </a:t>
            </a:r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консультація щодо відповідності критеріям для отримання компенсації відсоткової ставки </a:t>
            </a:r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та/або компенсації  вартості товарів/послуг</a:t>
            </a:r>
            <a:endParaRPr lang="uk-UA" sz="1323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391886" y="2479384"/>
            <a:ext cx="2661502" cy="832523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</a:rPr>
              <a:t>КРОК 2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5972" y="2546024"/>
            <a:ext cx="7728856" cy="7658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Вибір </a:t>
            </a:r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товарів/послуг </a:t>
            </a:r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та надання до </a:t>
            </a:r>
            <a:endParaRPr lang="uk-UA" sz="1323" b="1" dirty="0" smtClean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  <a:p>
            <a:pPr algn="ctr"/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АТ «Ощадбанк</a:t>
            </a:r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» документів </a:t>
            </a:r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для </a:t>
            </a:r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отримання </a:t>
            </a:r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кредиту (у разі кредитування)</a:t>
            </a:r>
            <a:endParaRPr lang="uk-UA" sz="1323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391886" y="3471951"/>
            <a:ext cx="2694155" cy="819674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</a:rPr>
              <a:t>КРОК 3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145972" y="3548837"/>
            <a:ext cx="4082541" cy="71012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Отримання в АТ «Ощадбанк» кредиту </a:t>
            </a:r>
          </a:p>
          <a:p>
            <a:pPr algn="ctr"/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або </a:t>
            </a:r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придбання </a:t>
            </a:r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товарів/послуг за власні кошти</a:t>
            </a:r>
            <a:endParaRPr lang="uk-UA" sz="1323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391886" y="4489626"/>
            <a:ext cx="2694155" cy="819672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</a:rPr>
              <a:t>КРОК 4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404130" y="5503208"/>
            <a:ext cx="2669665" cy="877336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</a:rPr>
              <a:t>КРОК 5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145973" y="5459014"/>
            <a:ext cx="4980476" cy="8997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Отримання </a:t>
            </a:r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на рахунок в </a:t>
            </a:r>
            <a:endParaRPr lang="uk-UA" sz="1323" b="1" dirty="0" smtClean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  <a:p>
            <a:pPr algn="ctr"/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АТ </a:t>
            </a:r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«Ощадбанк» компенсації відсоткової </a:t>
            </a:r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ставки за кредитом та/або компенсації </a:t>
            </a:r>
            <a:r>
              <a:rPr lang="uk-UA" sz="1323" b="1" dirty="0" smtClean="0">
                <a:solidFill>
                  <a:schemeClr val="tx1"/>
                </a:solidFill>
                <a:ea typeface="DotumChe" panose="020B0609000101010101" pitchFamily="49" charset="-127"/>
              </a:rPr>
              <a:t>вартості товарів/послуг</a:t>
            </a:r>
            <a:endParaRPr lang="uk-UA" sz="1323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145973" y="4509431"/>
            <a:ext cx="4980476" cy="78898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Подання до АТ «Ощадбанк» </a:t>
            </a:r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заявки та необхідних документів для отримання </a:t>
            </a:r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компенсації відсотків за </a:t>
            </a:r>
            <a:r>
              <a:rPr lang="uk-UA" sz="1323" b="1" dirty="0" smtClean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кредитом та/або компенсації вартості товарів/послуг</a:t>
            </a:r>
            <a:endParaRPr lang="uk-UA" sz="1323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375446" y="3548837"/>
            <a:ext cx="3499381" cy="69924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До 10 днів від дати надання повного пакету документів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191755" y="4500512"/>
            <a:ext cx="2683072" cy="80878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Після першого погашення відсотків за кредитом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8191755" y="5459014"/>
            <a:ext cx="2683072" cy="8997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67" tIns="54433" rIns="108867" bIns="54433" rtlCol="0" anchor="ctr"/>
          <a:lstStyle/>
          <a:p>
            <a:pPr algn="ctr"/>
            <a:r>
              <a:rPr lang="uk-UA" sz="1323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На щомісячній основі після погашення відсотків за кредитом</a:t>
            </a:r>
          </a:p>
        </p:txBody>
      </p:sp>
    </p:spTree>
    <p:extLst>
      <p:ext uri="{BB962C8B-B14F-4D97-AF65-F5344CB8AC3E}">
        <p14:creationId xmlns:p14="http://schemas.microsoft.com/office/powerpoint/2010/main" val="19364159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Скругленный прямоугольник 44"/>
          <p:cNvSpPr/>
          <p:nvPr/>
        </p:nvSpPr>
        <p:spPr>
          <a:xfrm>
            <a:off x="7515157" y="4095799"/>
            <a:ext cx="3733800" cy="21570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9700" lvl="0">
              <a:buClr>
                <a:schemeClr val="dk1"/>
              </a:buClr>
              <a:buSzPts val="1400"/>
            </a:pPr>
            <a:r>
              <a:rPr lang="uk-UA" dirty="0">
                <a:solidFill>
                  <a:schemeClr val="dk1"/>
                </a:solidFill>
              </a:rPr>
              <a:t>- Клієнт обирає товар/послугу; </a:t>
            </a:r>
          </a:p>
          <a:p>
            <a:pPr marL="139700" lvl="0">
              <a:spcBef>
                <a:spcPts val="600"/>
              </a:spcBef>
              <a:buClr>
                <a:schemeClr val="dk1"/>
              </a:buClr>
              <a:buSzPts val="1400"/>
            </a:pPr>
            <a:r>
              <a:rPr lang="uk-UA" dirty="0">
                <a:solidFill>
                  <a:schemeClr val="dk1"/>
                </a:solidFill>
              </a:rPr>
              <a:t>- </a:t>
            </a:r>
            <a:r>
              <a:rPr lang="uk-UA" dirty="0" smtClean="0">
                <a:solidFill>
                  <a:schemeClr val="dk1"/>
                </a:solidFill>
              </a:rPr>
              <a:t>Клієнт здійснює </a:t>
            </a:r>
            <a:r>
              <a:rPr lang="uk-UA" dirty="0">
                <a:solidFill>
                  <a:schemeClr val="dk1"/>
                </a:solidFill>
              </a:rPr>
              <a:t>оплату </a:t>
            </a:r>
            <a:r>
              <a:rPr lang="uk-UA" b="1" dirty="0">
                <a:solidFill>
                  <a:srgbClr val="FF0000"/>
                </a:solidFill>
              </a:rPr>
              <a:t>через Ощадбанк </a:t>
            </a:r>
            <a:r>
              <a:rPr lang="uk-UA" dirty="0">
                <a:solidFill>
                  <a:schemeClr val="tx1"/>
                </a:solidFill>
              </a:rPr>
              <a:t>за рахунок кредитних коштів, отриманих від </a:t>
            </a:r>
            <a:r>
              <a:rPr lang="uk-UA" dirty="0" smtClean="0">
                <a:solidFill>
                  <a:schemeClr val="tx1"/>
                </a:solidFill>
              </a:rPr>
              <a:t>Ощадбанку або за </a:t>
            </a:r>
            <a:r>
              <a:rPr lang="uk-UA" dirty="0">
                <a:solidFill>
                  <a:schemeClr val="tx1"/>
                </a:solidFill>
              </a:rPr>
              <a:t>рахунок власних </a:t>
            </a:r>
            <a:r>
              <a:rPr lang="uk-UA" dirty="0" smtClean="0">
                <a:solidFill>
                  <a:schemeClr val="tx1"/>
                </a:solidFill>
              </a:rPr>
              <a:t>коштів;</a:t>
            </a:r>
            <a:endParaRPr lang="uk-UA" dirty="0">
              <a:solidFill>
                <a:schemeClr val="tx1"/>
              </a:solidFill>
            </a:endParaRPr>
          </a:p>
          <a:p>
            <a:pPr marL="139700" lvl="0">
              <a:spcBef>
                <a:spcPts val="600"/>
              </a:spcBef>
              <a:buClr>
                <a:schemeClr val="dk1"/>
              </a:buClr>
              <a:buSzPts val="1400"/>
            </a:pPr>
            <a:r>
              <a:rPr lang="uk-UA" dirty="0">
                <a:solidFill>
                  <a:schemeClr val="tx1"/>
                </a:solidFill>
              </a:rPr>
              <a:t>- Клієнт звертається до Ощадбанку для отримання компенсації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uk-UA" sz="800" dirty="0">
              <a:solidFill>
                <a:schemeClr val="tx1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633814" y="4957216"/>
            <a:ext cx="4055397" cy="60248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800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0B4C3A0D-638A-43C9-823A-9FBE76127190}"/>
              </a:ext>
            </a:extLst>
          </p:cNvPr>
          <p:cNvSpPr/>
          <p:nvPr/>
        </p:nvSpPr>
        <p:spPr>
          <a:xfrm>
            <a:off x="1" y="0"/>
            <a:ext cx="11522075" cy="11089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/>
            <a:r>
              <a:rPr lang="uk-UA" sz="28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Державна підтримка фермерських господарств</a:t>
            </a:r>
          </a:p>
          <a:p>
            <a:pPr marL="224516"/>
            <a:r>
              <a:rPr lang="uk-UA" sz="28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(Постанова КМУ 106) 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309196" y="1222928"/>
            <a:ext cx="7042281" cy="76999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Фермерські </a:t>
            </a:r>
            <a:r>
              <a:rPr lang="uk-UA" b="1" dirty="0">
                <a:solidFill>
                  <a:schemeClr val="bg1"/>
                </a:solidFill>
                <a:ea typeface="DotumChe" panose="020B0609000101010101" pitchFamily="49" charset="-127"/>
              </a:rPr>
              <a:t>господарства, які мають чистий дохід</a:t>
            </a:r>
            <a:r>
              <a:rPr lang="en-US" b="1" dirty="0">
                <a:solidFill>
                  <a:schemeClr val="bg1"/>
                </a:solidFill>
                <a:ea typeface="DotumChe" panose="020B0609000101010101" pitchFamily="49" charset="-127"/>
              </a:rPr>
              <a:t> (</a:t>
            </a:r>
            <a:r>
              <a:rPr lang="uk-UA" b="1" dirty="0">
                <a:solidFill>
                  <a:schemeClr val="bg1"/>
                </a:solidFill>
                <a:ea typeface="DotumChe" panose="020B0609000101010101" pitchFamily="49" charset="-127"/>
              </a:rPr>
              <a:t>виручку) </a:t>
            </a:r>
            <a:endParaRPr lang="uk-UA" b="1" dirty="0" smtClean="0">
              <a:solidFill>
                <a:schemeClr val="bg1"/>
              </a:solidFill>
              <a:ea typeface="DotumChe" panose="020B0609000101010101" pitchFamily="49" charset="-127"/>
            </a:endParaRPr>
          </a:p>
          <a:p>
            <a:pPr algn="ctr"/>
            <a:r>
              <a:rPr lang="uk-UA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від </a:t>
            </a:r>
            <a:r>
              <a:rPr lang="uk-UA" b="1" dirty="0">
                <a:solidFill>
                  <a:schemeClr val="bg1"/>
                </a:solidFill>
                <a:ea typeface="DotumChe" panose="020B0609000101010101" pitchFamily="49" charset="-127"/>
              </a:rPr>
              <a:t>реалізації продукції за останній рік </a:t>
            </a:r>
          </a:p>
          <a:p>
            <a:pPr algn="ctr"/>
            <a:r>
              <a:rPr lang="uk-UA" b="1" dirty="0">
                <a:solidFill>
                  <a:schemeClr val="bg1"/>
                </a:solidFill>
                <a:ea typeface="DotumChe" panose="020B0609000101010101" pitchFamily="49" charset="-127"/>
              </a:rPr>
              <a:t>до 20 млн. грн</a:t>
            </a:r>
            <a:r>
              <a:rPr lang="uk-UA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.</a:t>
            </a:r>
            <a:endParaRPr lang="uk-UA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93171" y="1132411"/>
            <a:ext cx="2931383" cy="883959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600" b="1" dirty="0">
                <a:solidFill>
                  <a:schemeClr val="bg1"/>
                </a:solidFill>
              </a:rPr>
              <a:t>Цільова група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763403" y="2817424"/>
            <a:ext cx="2484189" cy="98085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Цільове використання: </a:t>
            </a:r>
          </a:p>
          <a:p>
            <a:pPr algn="ctr"/>
            <a:r>
              <a:rPr lang="uk-UA" sz="1000" dirty="0" smtClean="0">
                <a:solidFill>
                  <a:schemeClr val="tx1"/>
                </a:solidFill>
              </a:rPr>
              <a:t>придбання </a:t>
            </a:r>
            <a:r>
              <a:rPr lang="uk-UA" sz="1000" dirty="0">
                <a:solidFill>
                  <a:schemeClr val="tx1"/>
                </a:solidFill>
              </a:rPr>
              <a:t>основних засобів сільськогосподарського </a:t>
            </a:r>
            <a:r>
              <a:rPr lang="uk-UA" sz="1000" dirty="0" smtClean="0">
                <a:solidFill>
                  <a:schemeClr val="tx1"/>
                </a:solidFill>
              </a:rPr>
              <a:t>виробництва</a:t>
            </a:r>
          </a:p>
          <a:p>
            <a:pPr algn="ctr"/>
            <a:r>
              <a:rPr lang="uk-UA" sz="1000" dirty="0" smtClean="0">
                <a:solidFill>
                  <a:schemeClr val="tx1"/>
                </a:solidFill>
              </a:rPr>
              <a:t> (</a:t>
            </a:r>
            <a:r>
              <a:rPr lang="uk-UA" sz="1000" dirty="0">
                <a:solidFill>
                  <a:schemeClr val="tx1"/>
                </a:solidFill>
              </a:rPr>
              <a:t>в т.ч. </a:t>
            </a:r>
            <a:r>
              <a:rPr lang="uk-UA" sz="1000" dirty="0" smtClean="0">
                <a:solidFill>
                  <a:schemeClr val="tx1"/>
                </a:solidFill>
              </a:rPr>
              <a:t>імпортного виробництва)</a:t>
            </a:r>
            <a:endParaRPr lang="uk-UA" sz="10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763404" y="2079040"/>
            <a:ext cx="2484188" cy="6484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Цільове використання: </a:t>
            </a:r>
          </a:p>
          <a:p>
            <a:pPr algn="ctr"/>
            <a:r>
              <a:rPr lang="uk-UA" sz="1000" dirty="0">
                <a:solidFill>
                  <a:schemeClr val="tx1"/>
                </a:solidFill>
              </a:rPr>
              <a:t>покриття виробничих </a:t>
            </a:r>
            <a:r>
              <a:rPr lang="uk-UA" sz="1000" dirty="0" smtClean="0">
                <a:solidFill>
                  <a:schemeClr val="tx1"/>
                </a:solidFill>
              </a:rPr>
              <a:t>витрат</a:t>
            </a:r>
            <a:endParaRPr lang="uk-UA" sz="1000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355103" y="2098974"/>
            <a:ext cx="1737371" cy="64060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Сума </a:t>
            </a:r>
            <a:r>
              <a:rPr lang="uk-UA" sz="1000" b="1" dirty="0" smtClean="0">
                <a:solidFill>
                  <a:schemeClr val="tx1"/>
                </a:solidFill>
              </a:rPr>
              <a:t>кредиту </a:t>
            </a:r>
            <a:endParaRPr lang="uk-UA" sz="1000" b="1" dirty="0">
              <a:solidFill>
                <a:schemeClr val="tx1"/>
              </a:solidFill>
            </a:endParaRPr>
          </a:p>
          <a:p>
            <a:pPr algn="ctr"/>
            <a:r>
              <a:rPr lang="uk-UA" sz="1000" dirty="0">
                <a:solidFill>
                  <a:schemeClr val="tx1"/>
                </a:solidFill>
              </a:rPr>
              <a:t>до 0,5 </a:t>
            </a:r>
            <a:r>
              <a:rPr lang="uk-UA" sz="1000" dirty="0" smtClean="0">
                <a:solidFill>
                  <a:schemeClr val="tx1"/>
                </a:solidFill>
              </a:rPr>
              <a:t>млн.грн.</a:t>
            </a:r>
            <a:endParaRPr lang="uk-UA" sz="10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164770" y="2090019"/>
            <a:ext cx="1550716" cy="64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Строк </a:t>
            </a:r>
            <a:r>
              <a:rPr lang="uk-UA" sz="1000" b="1" dirty="0">
                <a:solidFill>
                  <a:schemeClr val="tx1"/>
                </a:solidFill>
              </a:rPr>
              <a:t>кредиту: </a:t>
            </a:r>
          </a:p>
          <a:p>
            <a:pPr algn="ctr"/>
            <a:r>
              <a:rPr lang="uk-UA" sz="1000" dirty="0">
                <a:solidFill>
                  <a:schemeClr val="tx1"/>
                </a:solidFill>
              </a:rPr>
              <a:t>до </a:t>
            </a:r>
            <a:r>
              <a:rPr lang="uk-UA" sz="1000" dirty="0" smtClean="0">
                <a:solidFill>
                  <a:schemeClr val="tx1"/>
                </a:solidFill>
              </a:rPr>
              <a:t>1 року</a:t>
            </a:r>
            <a:endParaRPr lang="uk-UA" sz="10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164770" y="2821602"/>
            <a:ext cx="1554931" cy="97667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Строк </a:t>
            </a:r>
            <a:r>
              <a:rPr lang="uk-UA" sz="1000" b="1" dirty="0">
                <a:solidFill>
                  <a:schemeClr val="tx1"/>
                </a:solidFill>
              </a:rPr>
              <a:t>кредиту: </a:t>
            </a:r>
          </a:p>
          <a:p>
            <a:pPr algn="ctr"/>
            <a:r>
              <a:rPr lang="uk-UA" sz="1000" dirty="0">
                <a:solidFill>
                  <a:schemeClr val="tx1"/>
                </a:solidFill>
              </a:rPr>
              <a:t>до </a:t>
            </a:r>
            <a:r>
              <a:rPr lang="uk-UA" sz="1000" dirty="0" smtClean="0">
                <a:solidFill>
                  <a:schemeClr val="tx1"/>
                </a:solidFill>
              </a:rPr>
              <a:t>3 років</a:t>
            </a:r>
            <a:endParaRPr lang="uk-UA" sz="10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8980711" y="81642"/>
            <a:ext cx="2388961" cy="9456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b="1" dirty="0" smtClean="0">
                <a:solidFill>
                  <a:schemeClr val="tx1"/>
                </a:solidFill>
              </a:rPr>
              <a:t>Кредити </a:t>
            </a:r>
          </a:p>
          <a:p>
            <a:pPr algn="ctr"/>
            <a:r>
              <a:rPr lang="uk-UA" sz="1800" b="1" dirty="0" smtClean="0">
                <a:solidFill>
                  <a:schemeClr val="tx1"/>
                </a:solidFill>
              </a:rPr>
              <a:t>від 1%</a:t>
            </a:r>
            <a:endParaRPr lang="uk-UA" sz="1800" b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383697" y="2806100"/>
            <a:ext cx="1737371" cy="9921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Сума </a:t>
            </a:r>
            <a:r>
              <a:rPr lang="uk-UA" sz="1000" b="1" dirty="0" smtClean="0">
                <a:solidFill>
                  <a:schemeClr val="tx1"/>
                </a:solidFill>
              </a:rPr>
              <a:t>кредиту </a:t>
            </a:r>
            <a:endParaRPr lang="uk-UA" sz="1000" b="1" dirty="0">
              <a:solidFill>
                <a:schemeClr val="tx1"/>
              </a:solidFill>
            </a:endParaRPr>
          </a:p>
          <a:p>
            <a:pPr algn="ctr"/>
            <a:r>
              <a:rPr lang="uk-UA" sz="1000" dirty="0">
                <a:solidFill>
                  <a:schemeClr val="tx1"/>
                </a:solidFill>
              </a:rPr>
              <a:t>до 9 </a:t>
            </a:r>
            <a:r>
              <a:rPr lang="uk-UA" sz="1000" dirty="0" smtClean="0">
                <a:solidFill>
                  <a:schemeClr val="tx1"/>
                </a:solidFill>
              </a:rPr>
              <a:t>млн.грн.</a:t>
            </a:r>
            <a:endParaRPr lang="uk-UA" sz="1000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117778" y="1935913"/>
            <a:ext cx="2217692" cy="1739171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endParaRPr lang="uk-UA" sz="800" dirty="0">
              <a:solidFill>
                <a:schemeClr val="tx1"/>
              </a:solidFill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157139" y="4104265"/>
            <a:ext cx="2330291" cy="729688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Компенсація вартості насіння </a:t>
            </a:r>
            <a:r>
              <a:rPr lang="uk-UA" sz="1000" b="1" dirty="0">
                <a:solidFill>
                  <a:schemeClr val="tx1"/>
                </a:solidFill>
              </a:rPr>
              <a:t>вітчизняної селекції </a:t>
            </a:r>
          </a:p>
        </p:txBody>
      </p:sp>
      <p:sp>
        <p:nvSpPr>
          <p:cNvPr id="24" name="Стрелка вправо 23"/>
          <p:cNvSpPr/>
          <p:nvPr/>
        </p:nvSpPr>
        <p:spPr>
          <a:xfrm>
            <a:off x="159516" y="4867860"/>
            <a:ext cx="2330291" cy="729688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Компенсація вартості вітчизняної техніки</a:t>
            </a:r>
            <a:endParaRPr lang="uk-UA" sz="1000" b="1" dirty="0">
              <a:solidFill>
                <a:schemeClr val="tx1"/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159516" y="5695734"/>
            <a:ext cx="2325539" cy="729688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Компенсація вартості дорадчих послуг</a:t>
            </a:r>
            <a:endParaRPr lang="uk-UA" sz="1000" b="1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588341" y="4183882"/>
            <a:ext cx="4055396" cy="68397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Розмір компенсації: </a:t>
            </a:r>
            <a:endParaRPr lang="uk-UA" sz="1000" dirty="0" smtClean="0">
              <a:solidFill>
                <a:schemeClr val="tx1"/>
              </a:solidFill>
            </a:endParaRPr>
          </a:p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80</a:t>
            </a:r>
            <a:r>
              <a:rPr lang="uk-UA" sz="1000" b="1" dirty="0">
                <a:solidFill>
                  <a:schemeClr val="tx1"/>
                </a:solidFill>
              </a:rPr>
              <a:t>%</a:t>
            </a:r>
            <a:r>
              <a:rPr lang="uk-UA" sz="1000" dirty="0">
                <a:solidFill>
                  <a:schemeClr val="tx1"/>
                </a:solidFill>
              </a:rPr>
              <a:t> вартості насіння без ПДВ, але не більше </a:t>
            </a:r>
            <a:r>
              <a:rPr lang="uk-UA" sz="1000" b="1" dirty="0">
                <a:solidFill>
                  <a:schemeClr val="tx1"/>
                </a:solidFill>
              </a:rPr>
              <a:t>8</a:t>
            </a:r>
            <a:r>
              <a:rPr lang="en-US" sz="1000" b="1" dirty="0" smtClean="0">
                <a:solidFill>
                  <a:schemeClr val="tx1"/>
                </a:solidFill>
              </a:rPr>
              <a:t>0</a:t>
            </a:r>
            <a:r>
              <a:rPr lang="uk-UA" sz="1000" b="1" dirty="0" smtClean="0">
                <a:solidFill>
                  <a:schemeClr val="tx1"/>
                </a:solidFill>
              </a:rPr>
              <a:t> </a:t>
            </a:r>
            <a:r>
              <a:rPr lang="uk-UA" sz="1000" b="1" dirty="0">
                <a:solidFill>
                  <a:schemeClr val="tx1"/>
                </a:solidFill>
              </a:rPr>
              <a:t>тис. грн.</a:t>
            </a:r>
            <a:r>
              <a:rPr lang="uk-UA" sz="1000" dirty="0">
                <a:solidFill>
                  <a:schemeClr val="tx1"/>
                </a:solidFill>
              </a:rPr>
              <a:t> на одне господарство</a:t>
            </a:r>
            <a:endParaRPr lang="uk-UA" sz="8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02183" y="4917723"/>
            <a:ext cx="41644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Розмір компенсації: </a:t>
            </a:r>
            <a:endParaRPr lang="uk-UA" sz="1000" dirty="0" smtClean="0"/>
          </a:p>
          <a:p>
            <a:pPr algn="ctr"/>
            <a:r>
              <a:rPr lang="uk-UA" sz="1000" b="1" dirty="0" smtClean="0"/>
              <a:t>40</a:t>
            </a:r>
            <a:r>
              <a:rPr lang="uk-UA" sz="1000" b="1" dirty="0"/>
              <a:t>% </a:t>
            </a:r>
            <a:r>
              <a:rPr lang="uk-UA" sz="1000" dirty="0"/>
              <a:t>вартості техніки без </a:t>
            </a:r>
            <a:r>
              <a:rPr lang="uk-UA" sz="1000" dirty="0" smtClean="0"/>
              <a:t>ПДВ</a:t>
            </a:r>
          </a:p>
          <a:p>
            <a:pPr algn="ctr"/>
            <a:r>
              <a:rPr lang="uk-UA" sz="1000" dirty="0" smtClean="0"/>
              <a:t> (25% (Порядок КМУ №130) + 15% додатково (Порядок КМУ №106)</a:t>
            </a:r>
            <a:endParaRPr lang="uk-UA" sz="1000" dirty="0">
              <a:solidFill>
                <a:schemeClr val="tx1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2633814" y="5709248"/>
            <a:ext cx="4055397" cy="60248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800" dirty="0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397521" y="5729700"/>
            <a:ext cx="41644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Розмір компенсації: </a:t>
            </a:r>
            <a:endParaRPr lang="uk-UA" sz="1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11258" y="6006604"/>
            <a:ext cx="38090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1000" b="1" dirty="0"/>
              <a:t>90% </a:t>
            </a:r>
            <a:r>
              <a:rPr lang="uk-UA" sz="1000" dirty="0"/>
              <a:t>вартості послуг дорадчих служб (не більше 10 тис. грн.)</a:t>
            </a:r>
            <a:endParaRPr lang="uk-UA" sz="1000" dirty="0">
              <a:solidFill>
                <a:schemeClr val="tx1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8291294" y="2079040"/>
            <a:ext cx="2957663" cy="17192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Розмір компенсації: </a:t>
            </a:r>
            <a:endParaRPr lang="uk-UA" sz="1000" dirty="0">
              <a:solidFill>
                <a:schemeClr val="tx1"/>
              </a:solidFill>
            </a:endParaRPr>
          </a:p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 </a:t>
            </a:r>
            <a:r>
              <a:rPr lang="uk-UA" sz="1000" dirty="0">
                <a:solidFill>
                  <a:schemeClr val="tx1"/>
                </a:solidFill>
              </a:rPr>
              <a:t>щомісячно 1,5 облікової ставки НБУ, яка </a:t>
            </a:r>
            <a:r>
              <a:rPr lang="uk-UA" sz="1000" dirty="0" smtClean="0">
                <a:solidFill>
                  <a:schemeClr val="tx1"/>
                </a:solidFill>
              </a:rPr>
              <a:t> діє </a:t>
            </a:r>
            <a:r>
              <a:rPr lang="uk-UA" sz="1000" dirty="0">
                <a:solidFill>
                  <a:schemeClr val="tx1"/>
                </a:solidFill>
              </a:rPr>
              <a:t>на дату нарахування відсотків, але не більше ніж відсоткова ставка по кредиту (зменшена на 1%)  </a:t>
            </a:r>
          </a:p>
          <a:p>
            <a:pPr algn="ctr"/>
            <a:r>
              <a:rPr lang="uk-UA" sz="1000" b="1" dirty="0">
                <a:solidFill>
                  <a:srgbClr val="FF0000"/>
                </a:solidFill>
              </a:rPr>
              <a:t>ПРИКЛАД:</a:t>
            </a:r>
            <a:r>
              <a:rPr lang="uk-UA" sz="1000" b="1" dirty="0">
                <a:solidFill>
                  <a:schemeClr val="tx1"/>
                </a:solidFill>
              </a:rPr>
              <a:t> відсоткова ставка по кредиту - 19%, 1,5 облікової ставки НБУ – </a:t>
            </a:r>
            <a:r>
              <a:rPr lang="uk-UA" sz="1000" b="1" dirty="0" smtClean="0">
                <a:solidFill>
                  <a:schemeClr val="tx1"/>
                </a:solidFill>
              </a:rPr>
              <a:t>26,25%, </a:t>
            </a:r>
            <a:endParaRPr lang="uk-UA" sz="1000" b="1" dirty="0">
              <a:solidFill>
                <a:schemeClr val="tx1"/>
              </a:solidFill>
            </a:endParaRPr>
          </a:p>
          <a:p>
            <a:pPr algn="ctr"/>
            <a:r>
              <a:rPr lang="uk-UA" sz="1000" b="1" dirty="0">
                <a:solidFill>
                  <a:schemeClr val="tx1"/>
                </a:solidFill>
              </a:rPr>
              <a:t>При кредитуванні під 19% річних - компенсується 18%!!!</a:t>
            </a:r>
          </a:p>
        </p:txBody>
      </p:sp>
      <p:sp>
        <p:nvSpPr>
          <p:cNvPr id="5" name="Правая круглая скобка 4"/>
          <p:cNvSpPr/>
          <p:nvPr/>
        </p:nvSpPr>
        <p:spPr>
          <a:xfrm>
            <a:off x="7002041" y="4147159"/>
            <a:ext cx="230660" cy="2105666"/>
          </a:xfrm>
          <a:prstGeom prst="rightBracke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/>
          <p:cNvSpPr txBox="1"/>
          <p:nvPr/>
        </p:nvSpPr>
        <p:spPr>
          <a:xfrm>
            <a:off x="-12944" y="2543515"/>
            <a:ext cx="2348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050" b="1" dirty="0">
                <a:solidFill>
                  <a:schemeClr val="tx1"/>
                </a:solidFill>
              </a:rPr>
              <a:t>Компенсація відсотків за непоновлюваними </a:t>
            </a:r>
            <a:r>
              <a:rPr lang="uk-UA" sz="1050" b="1" dirty="0" smtClean="0">
                <a:solidFill>
                  <a:schemeClr val="tx1"/>
                </a:solidFill>
              </a:rPr>
              <a:t>кредитами</a:t>
            </a:r>
            <a:endParaRPr lang="uk-UA" sz="105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9516" y="3818800"/>
            <a:ext cx="112125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dirty="0" smtClean="0">
                <a:solidFill>
                  <a:srgbClr val="C00000"/>
                </a:solidFill>
              </a:rPr>
              <a:t>Клієнт може скористатися компенсацією відсотків не </a:t>
            </a:r>
            <a:r>
              <a:rPr lang="uk-UA" sz="1200" b="1" dirty="0">
                <a:solidFill>
                  <a:srgbClr val="C00000"/>
                </a:solidFill>
              </a:rPr>
              <a:t>більш як за одним короткостроковим та/або одним середньостроковим </a:t>
            </a:r>
            <a:r>
              <a:rPr lang="uk-UA" sz="1200" b="1" dirty="0" smtClean="0">
                <a:solidFill>
                  <a:srgbClr val="C00000"/>
                </a:solidFill>
              </a:rPr>
              <a:t>кредитом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639685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0B4C3A0D-638A-43C9-823A-9FBE76127190}"/>
              </a:ext>
            </a:extLst>
          </p:cNvPr>
          <p:cNvSpPr/>
          <p:nvPr/>
        </p:nvSpPr>
        <p:spPr>
          <a:xfrm>
            <a:off x="1" y="0"/>
            <a:ext cx="11522075" cy="11089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/>
            <a:r>
              <a:rPr lang="uk-UA" sz="28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Н</a:t>
            </a:r>
            <a:r>
              <a:rPr lang="uk-UA" sz="2800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еобхідний перелік документів</a:t>
            </a:r>
            <a:endParaRPr lang="uk-UA" sz="28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  <a:p>
            <a:pPr marL="224516"/>
            <a:r>
              <a:rPr lang="uk-UA" sz="28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(Постанова КМУ 106) 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55044" y="1681898"/>
            <a:ext cx="2220205" cy="729688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Здешевлення кредитів</a:t>
            </a:r>
            <a:endParaRPr lang="uk-UA" sz="1000" b="1" dirty="0">
              <a:solidFill>
                <a:schemeClr val="tx1"/>
              </a:solidFill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55044" y="3732433"/>
            <a:ext cx="2330291" cy="729688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Компенсація вартості насіння </a:t>
            </a:r>
            <a:r>
              <a:rPr lang="uk-UA" sz="1000" b="1" dirty="0">
                <a:solidFill>
                  <a:schemeClr val="tx1"/>
                </a:solidFill>
              </a:rPr>
              <a:t>вітчизняної селекції 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438399" y="1186162"/>
            <a:ext cx="8991601" cy="180322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sz="1000" b="1" dirty="0" smtClean="0">
                <a:solidFill>
                  <a:schemeClr val="tx1"/>
                </a:solidFill>
              </a:rPr>
              <a:t>     </a:t>
            </a:r>
            <a:r>
              <a:rPr lang="uk-UA" sz="1000" b="1" dirty="0" smtClean="0">
                <a:solidFill>
                  <a:schemeClr val="tx1"/>
                </a:solidFill>
              </a:rPr>
              <a:t>Клієнту </a:t>
            </a:r>
            <a:r>
              <a:rPr lang="uk-UA" sz="1000" b="1" dirty="0">
                <a:solidFill>
                  <a:schemeClr val="tx1"/>
                </a:solidFill>
              </a:rPr>
              <a:t>необхідно подати наступні документи</a:t>
            </a:r>
            <a:r>
              <a:rPr lang="uk-UA" sz="1000" b="1" dirty="0" smtClean="0">
                <a:solidFill>
                  <a:schemeClr val="tx1"/>
                </a:solidFill>
              </a:rPr>
              <a:t>:</a:t>
            </a:r>
          </a:p>
          <a:p>
            <a:pPr indent="176213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заявку на отримання компенсації відсотків по кредиту;       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копію статуту фермерського господарства (для юридичної особи) або копію договору про створення сімейного фермерського господарства (для фермерських господарств, що створені без набуття статусу юридичної особи відповідно </a:t>
            </a:r>
            <a:r>
              <a:rPr lang="uk-UA" sz="900" dirty="0" smtClean="0">
                <a:solidFill>
                  <a:schemeClr val="tx1"/>
                </a:solidFill>
              </a:rPr>
              <a:t>до статті 8</a:t>
            </a:r>
            <a:r>
              <a:rPr lang="uk-UA" sz="900" dirty="0">
                <a:solidFill>
                  <a:schemeClr val="tx1"/>
                </a:solidFill>
              </a:rPr>
              <a:t> Закону України “Про фермерське господарство</a:t>
            </a:r>
            <a:r>
              <a:rPr lang="uk-UA" sz="900" dirty="0" smtClean="0">
                <a:solidFill>
                  <a:schemeClr val="tx1"/>
                </a:solidFill>
              </a:rPr>
              <a:t>”);</a:t>
            </a:r>
            <a:endParaRPr lang="uk-UA" sz="900" dirty="0">
              <a:solidFill>
                <a:schemeClr val="tx1"/>
              </a:solidFill>
            </a:endParaRPr>
          </a:p>
          <a:p>
            <a:pPr indent="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відомості з Державного реєстру речових прав на нерухоме майно, що підтверджують право власності або користування земельною </a:t>
            </a:r>
            <a:r>
              <a:rPr lang="uk-UA" sz="900" dirty="0" smtClean="0">
                <a:solidFill>
                  <a:schemeClr val="tx1"/>
                </a:solidFill>
              </a:rPr>
              <a:t>ділянкою;</a:t>
            </a:r>
            <a:endParaRPr lang="uk-UA" sz="900" dirty="0">
              <a:solidFill>
                <a:schemeClr val="tx1"/>
              </a:solidFill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копію фінансового документа, що підтверджує наявність чистого доходу (виручки) від реалізації продукції (товарів, робіт, послуг) за останній рік (для фермерського господарства), а фермерські господарства, які зареєстровані в поточному році, </a:t>
            </a:r>
            <a:r>
              <a:rPr lang="uk-UA" sz="900" dirty="0" smtClean="0">
                <a:solidFill>
                  <a:schemeClr val="tx1"/>
                </a:solidFill>
              </a:rPr>
              <a:t>копію </a:t>
            </a:r>
            <a:r>
              <a:rPr lang="uk-UA" sz="900" dirty="0">
                <a:solidFill>
                  <a:schemeClr val="tx1"/>
                </a:solidFill>
              </a:rPr>
              <a:t>фінансового звіту за останній квартал; </a:t>
            </a:r>
            <a:endParaRPr lang="uk-UA" sz="900" dirty="0" smtClean="0">
              <a:solidFill>
                <a:schemeClr val="tx1"/>
              </a:solidFill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довідку</a:t>
            </a:r>
            <a:r>
              <a:rPr lang="uk-UA" sz="900" dirty="0">
                <a:solidFill>
                  <a:schemeClr val="tx1"/>
                </a:solidFill>
              </a:rPr>
              <a:t>, чинну на дату подання заявки, про відсутність заборгованості з платежів, контроль за справлянням яких покладено на контролюючі органи, у паперовій або електронній формі; </a:t>
            </a:r>
            <a:endParaRPr lang="uk-UA" sz="900" dirty="0" smtClean="0">
              <a:solidFill>
                <a:schemeClr val="tx1"/>
              </a:solidFill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згоду </a:t>
            </a:r>
            <a:r>
              <a:rPr lang="uk-UA" sz="900" dirty="0">
                <a:solidFill>
                  <a:schemeClr val="tx1"/>
                </a:solidFill>
              </a:rPr>
              <a:t>одержувача щодо надання уповноваженим банком Мінагрополітики інформації, яка становить банківську таємницю або містить персональні дані, за формою, визначеною уповноваженим банком. </a:t>
            </a:r>
            <a:endParaRPr lang="uk-UA" sz="900" dirty="0" smtClean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438399" y="3106615"/>
            <a:ext cx="8991601" cy="330255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sz="900" b="1" dirty="0" smtClean="0">
                <a:solidFill>
                  <a:schemeClr val="tx1"/>
                </a:solidFill>
              </a:rPr>
              <a:t>     </a:t>
            </a:r>
            <a:r>
              <a:rPr lang="uk-UA" sz="1000" b="1" dirty="0" smtClean="0">
                <a:solidFill>
                  <a:schemeClr val="tx1"/>
                </a:solidFill>
              </a:rPr>
              <a:t>Клієнту </a:t>
            </a:r>
            <a:r>
              <a:rPr lang="uk-UA" sz="1000" b="1" dirty="0">
                <a:solidFill>
                  <a:schemeClr val="tx1"/>
                </a:solidFill>
              </a:rPr>
              <a:t>необхідно подати наступні документи</a:t>
            </a:r>
            <a:r>
              <a:rPr lang="uk-UA" sz="1000" b="1" dirty="0" smtClean="0">
                <a:solidFill>
                  <a:schemeClr val="tx1"/>
                </a:solidFill>
              </a:rPr>
              <a:t>: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заявку </a:t>
            </a:r>
            <a:r>
              <a:rPr lang="uk-UA" sz="900" dirty="0">
                <a:solidFill>
                  <a:schemeClr val="tx1"/>
                </a:solidFill>
              </a:rPr>
              <a:t>для отримання компенсації </a:t>
            </a:r>
            <a:r>
              <a:rPr lang="uk-UA" sz="900" dirty="0" smtClean="0">
                <a:solidFill>
                  <a:schemeClr val="tx1"/>
                </a:solidFill>
              </a:rPr>
              <a:t>вартості закупленого насіння;</a:t>
            </a:r>
            <a:endParaRPr lang="uk-UA" sz="900" dirty="0">
              <a:solidFill>
                <a:schemeClr val="tx1"/>
              </a:solidFill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копію </a:t>
            </a:r>
            <a:r>
              <a:rPr lang="uk-UA" sz="900" dirty="0">
                <a:solidFill>
                  <a:schemeClr val="tx1"/>
                </a:solidFill>
              </a:rPr>
              <a:t>статуту фермерського господарства (для юридичної особи) або копію договору про створення сімейного фермерського господарства (для фермерських господарств, що створені без набуття статусу юридичної особи відповідно до статті 8 Закону України “Про фермерське господарство”);</a:t>
            </a:r>
          </a:p>
          <a:p>
            <a:pPr indent="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відомості з Державного реєстру речових прав на нерухоме майно, що підтверджують право власності або користування земельною ділянкою;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копію фінансового документа, що підтверджує наявність чистого доходу (виручки) від реалізації продукції (товарів, робіт, послуг) за останній рік (для фермерського господарства), а фермерські господарства, які зареєстровані в поточному році, копію фінансового звіту за останній квартал;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довідку, чинну на дату подання заявки, про відсутність заборгованості з платежів, контроль за справлянням яких покладено на контролюючі органи, у паперовій або електронній формі;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згоду одержувача щодо надання уповноваженим банком Мінагрополітики інформації, яка становить банківську таємницю або містить персональні дані, за формою, визначеною уповноваженим банком.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копія сертифіката</a:t>
            </a:r>
            <a:r>
              <a:rPr lang="uk-UA" sz="900" dirty="0">
                <a:solidFill>
                  <a:schemeClr val="tx1"/>
                </a:solidFill>
              </a:rPr>
              <a:t>, що засвідчує сортові якості насіння;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копія </a:t>
            </a:r>
            <a:r>
              <a:rPr lang="uk-UA" sz="900" dirty="0" smtClean="0">
                <a:solidFill>
                  <a:schemeClr val="tx1"/>
                </a:solidFill>
              </a:rPr>
              <a:t>сертифіката</a:t>
            </a:r>
            <a:r>
              <a:rPr lang="uk-UA" sz="900" dirty="0">
                <a:solidFill>
                  <a:schemeClr val="tx1"/>
                </a:solidFill>
              </a:rPr>
              <a:t>, що засвідчує посівні якості насіння;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копія </a:t>
            </a:r>
            <a:r>
              <a:rPr lang="uk-UA" sz="900" dirty="0" smtClean="0">
                <a:solidFill>
                  <a:schemeClr val="tx1"/>
                </a:solidFill>
              </a:rPr>
              <a:t>платіжного </a:t>
            </a:r>
            <a:r>
              <a:rPr lang="uk-UA" sz="900" dirty="0">
                <a:solidFill>
                  <a:schemeClr val="tx1"/>
                </a:solidFill>
              </a:rPr>
              <a:t>доручення про оплату за насіння;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копія </a:t>
            </a:r>
            <a:r>
              <a:rPr lang="uk-UA" sz="900" dirty="0" smtClean="0">
                <a:solidFill>
                  <a:schemeClr val="tx1"/>
                </a:solidFill>
              </a:rPr>
              <a:t>накладної </a:t>
            </a:r>
            <a:r>
              <a:rPr lang="uk-UA" sz="900" dirty="0">
                <a:solidFill>
                  <a:schemeClr val="tx1"/>
                </a:solidFill>
              </a:rPr>
              <a:t>(товарно-транспортної накладної) на придбане насіння;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к</a:t>
            </a:r>
            <a:r>
              <a:rPr lang="uk-UA" sz="900" dirty="0" smtClean="0">
                <a:solidFill>
                  <a:schemeClr val="tx1"/>
                </a:solidFill>
              </a:rPr>
              <a:t>опія акта</a:t>
            </a:r>
            <a:r>
              <a:rPr lang="uk-UA" sz="900" dirty="0">
                <a:solidFill>
                  <a:schemeClr val="tx1"/>
                </a:solidFill>
              </a:rPr>
              <a:t> про висів придбаного насіння за формою, затвердженою </a:t>
            </a:r>
            <a:r>
              <a:rPr lang="uk-UA" sz="900" dirty="0" smtClean="0">
                <a:solidFill>
                  <a:schemeClr val="tx1"/>
                </a:solidFill>
              </a:rPr>
              <a:t>Мінагрополітики.</a:t>
            </a:r>
          </a:p>
          <a:p>
            <a:pPr marL="176213"/>
            <a:r>
              <a:rPr lang="uk-UA" sz="900" dirty="0">
                <a:solidFill>
                  <a:schemeClr val="tx1"/>
                </a:solidFill>
              </a:rPr>
              <a:t>У разі закупівлі насіння у фізичних осіб - підприємців та юридичних осіб, не включених до Реєстру суб’єктів насінництва та </a:t>
            </a:r>
            <a:r>
              <a:rPr lang="uk-UA" sz="900" dirty="0" err="1">
                <a:solidFill>
                  <a:schemeClr val="tx1"/>
                </a:solidFill>
              </a:rPr>
              <a:t>розсадництва</a:t>
            </a:r>
            <a:r>
              <a:rPr lang="uk-UA" sz="900" dirty="0">
                <a:solidFill>
                  <a:schemeClr val="tx1"/>
                </a:solidFill>
              </a:rPr>
              <a:t>, одержувачі додатково до зазначених документів подають уповноваженому банку оригінали документів на якість насіння, визначені ДСТУ 4138-2002 Насіння сільськогосподарських культур, а саме: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атестат на насіння - на базове насіння;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свідоцтво на насіння - на сертифіковане насіння;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свідоцтво на гібридне насіння - на насіння першого покоління гібридів</a:t>
            </a:r>
            <a:r>
              <a:rPr lang="uk-UA" sz="900" dirty="0" smtClean="0">
                <a:solidFill>
                  <a:schemeClr val="tx1"/>
                </a:solidFill>
              </a:rPr>
              <a:t>.</a:t>
            </a:r>
            <a:endParaRPr lang="uk-UA" sz="900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5044" y="4570765"/>
            <a:ext cx="2099403" cy="738554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900" b="1" dirty="0" smtClean="0">
                <a:solidFill>
                  <a:schemeClr val="tx1"/>
                </a:solidFill>
              </a:rPr>
              <a:t>Граничний строк подання документів для часткової компенсації вартості насіння – </a:t>
            </a:r>
          </a:p>
          <a:p>
            <a:pPr algn="ctr"/>
            <a:r>
              <a:rPr lang="uk-UA" sz="900" b="1" dirty="0" smtClean="0">
                <a:solidFill>
                  <a:schemeClr val="tx1"/>
                </a:solidFill>
              </a:rPr>
              <a:t>1 листопада поточного року</a:t>
            </a:r>
            <a:endParaRPr lang="uk-UA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6420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0B4C3A0D-638A-43C9-823A-9FBE76127190}"/>
              </a:ext>
            </a:extLst>
          </p:cNvPr>
          <p:cNvSpPr/>
          <p:nvPr/>
        </p:nvSpPr>
        <p:spPr>
          <a:xfrm>
            <a:off x="1" y="0"/>
            <a:ext cx="11522075" cy="11089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/>
            <a:r>
              <a:rPr lang="uk-UA" sz="28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Н</a:t>
            </a:r>
            <a:r>
              <a:rPr lang="uk-UA" sz="2800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еобхідний перелік документів</a:t>
            </a:r>
            <a:endParaRPr lang="uk-UA" sz="28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  <a:p>
            <a:pPr marL="224516"/>
            <a:r>
              <a:rPr lang="uk-UA" sz="28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(Постанова КМУ 106) </a:t>
            </a:r>
          </a:p>
        </p:txBody>
      </p:sp>
      <p:sp>
        <p:nvSpPr>
          <p:cNvPr id="24" name="Стрелка вправо 23"/>
          <p:cNvSpPr/>
          <p:nvPr/>
        </p:nvSpPr>
        <p:spPr>
          <a:xfrm>
            <a:off x="59863" y="2610721"/>
            <a:ext cx="2330291" cy="729688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Компенсація вартості вітчизняної техніки</a:t>
            </a:r>
            <a:endParaRPr lang="uk-UA" sz="1000" b="1" dirty="0">
              <a:solidFill>
                <a:schemeClr val="tx1"/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53729" y="5240019"/>
            <a:ext cx="2325539" cy="729688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Компенсація вартості дорадчих послуг</a:t>
            </a:r>
            <a:endParaRPr lang="uk-UA" sz="1000" b="1" dirty="0">
              <a:solidFill>
                <a:schemeClr val="tx1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445672" y="1303867"/>
            <a:ext cx="8892674" cy="33433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uk-UA" sz="1000" dirty="0" smtClean="0">
                <a:solidFill>
                  <a:schemeClr val="tx1"/>
                </a:solidFill>
              </a:rPr>
              <a:t>    </a:t>
            </a:r>
            <a:r>
              <a:rPr lang="uk-UA" sz="1000" b="1" dirty="0">
                <a:solidFill>
                  <a:schemeClr val="tx1"/>
                </a:solidFill>
              </a:rPr>
              <a:t>Клієнту необхідно подати наступні документи: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uk-UA" sz="900" dirty="0" smtClean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заявку </a:t>
            </a:r>
            <a:r>
              <a:rPr lang="uk-UA" sz="900" dirty="0">
                <a:solidFill>
                  <a:schemeClr val="tx1"/>
                </a:solidFill>
              </a:rPr>
              <a:t>для отримання компенсації вартості техніки та </a:t>
            </a:r>
            <a:r>
              <a:rPr lang="uk-UA" sz="900" dirty="0" smtClean="0">
                <a:solidFill>
                  <a:schemeClr val="tx1"/>
                </a:solidFill>
              </a:rPr>
              <a:t>обладнання;</a:t>
            </a:r>
            <a:endParaRPr lang="uk-UA" sz="900" dirty="0">
              <a:solidFill>
                <a:schemeClr val="tx1"/>
              </a:solidFill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копію </a:t>
            </a:r>
            <a:r>
              <a:rPr lang="uk-UA" sz="900" dirty="0">
                <a:solidFill>
                  <a:schemeClr val="tx1"/>
                </a:solidFill>
              </a:rPr>
              <a:t>статуту фермерського господарства (для юридичної особи) або копію договору про створення сімейного фермерського господарства (для фермерських господарств, що створені без набуття статусу юридичної особи відповідно до статті 8 Закону України “Про фермерське господарство”);</a:t>
            </a:r>
          </a:p>
          <a:p>
            <a:pPr indent="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відомості з Державного реєстру речових прав на нерухоме майно, що підтверджують право власності або користування земельною ділянкою;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копію фінансового документа, що підтверджує наявність чистого доходу (виручки) від реалізації продукції (товарів, робіт, послуг) за останній рік (для фермерського господарства), а фермерські господарства, які зареєстровані в поточному році, копію фінансового звіту за останній квартал;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довідку, чинну на дату подання заявки, про відсутність заборгованості з платежів, контроль за справлянням яких покладено на контролюючі органи, у паперовій або електронній формі;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згоду одержувача щодо надання уповноваженим банком Мінагрополітики інформації, яка становить банківську таємницю або містить персональні дані, за формою, визначеною уповноваженим банком.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копії </a:t>
            </a:r>
            <a:r>
              <a:rPr lang="uk-UA" sz="900" dirty="0">
                <a:solidFill>
                  <a:schemeClr val="tx1"/>
                </a:solidFill>
              </a:rPr>
              <a:t>документів на підтвердження придбання техніки та обладнання, зокрема:</a:t>
            </a:r>
          </a:p>
          <a:p>
            <a:pPr marL="171450" lvl="0" indent="184150">
              <a:buFont typeface="Arial" panose="020B0604020202020204" pitchFamily="34" charset="0"/>
              <a:buChar char="‒"/>
            </a:pPr>
            <a:r>
              <a:rPr lang="uk-UA" sz="900" dirty="0">
                <a:solidFill>
                  <a:schemeClr val="tx1"/>
                </a:solidFill>
              </a:rPr>
              <a:t>копію платіжних доручень, що підтверджують оплату через АТ «Ощадбанк» повної вартості сільськогосподарської техніки та обладнання;</a:t>
            </a:r>
          </a:p>
          <a:p>
            <a:pPr marL="171450" lvl="0" indent="184150">
              <a:buFont typeface="Arial" panose="020B0604020202020204" pitchFamily="34" charset="0"/>
              <a:buChar char="‒"/>
            </a:pPr>
            <a:r>
              <a:rPr lang="uk-UA" sz="900" dirty="0">
                <a:solidFill>
                  <a:schemeClr val="tx1"/>
                </a:solidFill>
              </a:rPr>
              <a:t>копію акту приймання-передачі техніки та </a:t>
            </a:r>
            <a:r>
              <a:rPr lang="uk-UA" sz="900" dirty="0" smtClean="0">
                <a:solidFill>
                  <a:schemeClr val="tx1"/>
                </a:solidFill>
              </a:rPr>
              <a:t>обладнання, </a:t>
            </a:r>
            <a:r>
              <a:rPr lang="uk-UA" sz="900" dirty="0">
                <a:solidFill>
                  <a:schemeClr val="tx1"/>
                </a:solidFill>
              </a:rPr>
              <a:t>вагонів, </a:t>
            </a:r>
            <a:r>
              <a:rPr lang="uk-UA" sz="900" dirty="0" smtClean="0">
                <a:solidFill>
                  <a:schemeClr val="tx1"/>
                </a:solidFill>
              </a:rPr>
              <a:t>устаткування;</a:t>
            </a:r>
            <a:endParaRPr lang="uk-UA" sz="900" dirty="0">
              <a:solidFill>
                <a:schemeClr val="tx1"/>
              </a:solidFill>
            </a:endParaRPr>
          </a:p>
          <a:p>
            <a:pPr marL="171450" lvl="0" indent="184150">
              <a:buFont typeface="Arial" panose="020B0604020202020204" pitchFamily="34" charset="0"/>
              <a:buChar char="‒"/>
            </a:pPr>
            <a:r>
              <a:rPr lang="uk-UA" sz="900" dirty="0">
                <a:solidFill>
                  <a:schemeClr val="tx1"/>
                </a:solidFill>
              </a:rPr>
              <a:t>свідоцтво про реєстрацію транспортного засобу та/або машини (якщо техніка підлягає обов’язковій державній або відомчій реєстрації), технічний паспорт </a:t>
            </a:r>
            <a:r>
              <a:rPr lang="uk-UA" sz="900" dirty="0" smtClean="0">
                <a:solidFill>
                  <a:schemeClr val="tx1"/>
                </a:solidFill>
              </a:rPr>
              <a:t>вагона.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547256" y="4842165"/>
            <a:ext cx="8791089" cy="152539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800" b="1" dirty="0">
                <a:solidFill>
                  <a:schemeClr val="tx1"/>
                </a:solidFill>
              </a:rPr>
              <a:t> </a:t>
            </a:r>
            <a:endParaRPr lang="uk-UA" sz="800" b="1" dirty="0" smtClean="0">
              <a:solidFill>
                <a:schemeClr val="tx1"/>
              </a:solidFill>
            </a:endParaRPr>
          </a:p>
          <a:p>
            <a:endParaRPr lang="uk-UA" sz="800" b="1" dirty="0">
              <a:solidFill>
                <a:schemeClr val="tx1"/>
              </a:solidFill>
            </a:endParaRPr>
          </a:p>
          <a:p>
            <a:r>
              <a:rPr lang="uk-UA" sz="1000" b="1" dirty="0" smtClean="0">
                <a:solidFill>
                  <a:schemeClr val="tx1"/>
                </a:solidFill>
              </a:rPr>
              <a:t>Клієнту </a:t>
            </a:r>
            <a:r>
              <a:rPr lang="uk-UA" sz="1000" b="1" dirty="0">
                <a:solidFill>
                  <a:schemeClr val="tx1"/>
                </a:solidFill>
              </a:rPr>
              <a:t>необхідно подати наступні документи:</a:t>
            </a:r>
          </a:p>
          <a:p>
            <a:endParaRPr lang="uk-UA" sz="1000" b="1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900" dirty="0" smtClean="0">
                <a:solidFill>
                  <a:schemeClr val="tx1"/>
                </a:solidFill>
              </a:rPr>
              <a:t> заявку </a:t>
            </a:r>
            <a:r>
              <a:rPr lang="uk-UA" sz="900" dirty="0">
                <a:solidFill>
                  <a:schemeClr val="tx1"/>
                </a:solidFill>
              </a:rPr>
              <a:t>для отримання компенсації дорадчих послуг;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 копію сертифіката на право надання дорадчих послуг;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 копію договору про надання дорадчих послуг;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 копію акту про надання дорадчих послуг;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 копію документа, що підтверджує отримання сплати замовником різниці між вартістю наданих дорадчих послуг і компенсацією.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900" dirty="0">
                <a:solidFill>
                  <a:schemeClr val="tx1"/>
                </a:solidFill>
              </a:rPr>
              <a:t> згоду на розкриття Банком Мінагрополітики інформації щодо суб’єкта господарювання, яка становить банківську таємницю або містить персональні </a:t>
            </a:r>
            <a:r>
              <a:rPr lang="uk-UA" sz="900" dirty="0" smtClean="0">
                <a:solidFill>
                  <a:schemeClr val="tx1"/>
                </a:solidFill>
              </a:rPr>
              <a:t>дані</a:t>
            </a:r>
            <a:r>
              <a:rPr lang="ru-RU" sz="900" dirty="0" smtClean="0">
                <a:solidFill>
                  <a:schemeClr val="tx1"/>
                </a:solidFill>
              </a:rPr>
              <a:t>.</a:t>
            </a:r>
            <a:endParaRPr lang="uk-UA" sz="900" b="1" dirty="0" smtClean="0">
              <a:solidFill>
                <a:schemeClr val="tx1"/>
              </a:solidFill>
            </a:endParaRPr>
          </a:p>
          <a:p>
            <a:pPr fontAlgn="base"/>
            <a:endParaRPr lang="uk-UA" sz="800" dirty="0" smtClean="0">
              <a:solidFill>
                <a:schemeClr val="tx1"/>
              </a:solidFill>
            </a:endParaRPr>
          </a:p>
          <a:p>
            <a:endParaRPr lang="uk-UA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1458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0B4C3A0D-638A-43C9-823A-9FBE76127190}"/>
              </a:ext>
            </a:extLst>
          </p:cNvPr>
          <p:cNvSpPr/>
          <p:nvPr/>
        </p:nvSpPr>
        <p:spPr>
          <a:xfrm>
            <a:off x="1" y="2"/>
            <a:ext cx="11522075" cy="11089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/>
            <a:r>
              <a:rPr lang="uk-UA" sz="20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Державна підтримка розвитку </a:t>
            </a:r>
            <a:r>
              <a:rPr lang="uk-UA" sz="2000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тваринництва, </a:t>
            </a:r>
            <a:r>
              <a:rPr lang="uk-UA" sz="2000" b="1" dirty="0">
                <a:solidFill>
                  <a:schemeClr val="bg1"/>
                </a:solidFill>
              </a:rPr>
              <a:t>зберігання та переробки </a:t>
            </a:r>
            <a:br>
              <a:rPr lang="uk-UA" sz="2000" b="1" dirty="0">
                <a:solidFill>
                  <a:schemeClr val="bg1"/>
                </a:solidFill>
              </a:rPr>
            </a:br>
            <a:r>
              <a:rPr lang="uk-UA" sz="2000" b="1" dirty="0">
                <a:solidFill>
                  <a:schemeClr val="bg1"/>
                </a:solidFill>
              </a:rPr>
              <a:t>сільськогосподарської продукції, аквакультури </a:t>
            </a:r>
            <a:r>
              <a:rPr lang="uk-UA" sz="2000" b="1" dirty="0" smtClean="0">
                <a:solidFill>
                  <a:schemeClr val="bg1"/>
                </a:solidFill>
              </a:rPr>
              <a:t>(</a:t>
            </a:r>
            <a:r>
              <a:rPr lang="uk-UA" sz="2000" b="1" dirty="0">
                <a:solidFill>
                  <a:schemeClr val="bg1"/>
                </a:solidFill>
              </a:rPr>
              <a:t>рибництва</a:t>
            </a:r>
            <a:r>
              <a:rPr lang="uk-UA" sz="2000" b="1" dirty="0" smtClean="0">
                <a:solidFill>
                  <a:schemeClr val="bg1"/>
                </a:solidFill>
              </a:rPr>
              <a:t>)</a:t>
            </a:r>
            <a:endParaRPr lang="uk-UA" sz="20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  <a:p>
            <a:pPr marL="224516"/>
            <a:r>
              <a:rPr lang="uk-UA" sz="2800" b="1" dirty="0">
                <a:solidFill>
                  <a:schemeClr val="bg1"/>
                </a:solidFill>
                <a:ea typeface="DotumChe" panose="020B0609000101010101" pitchFamily="49" charset="-127"/>
              </a:rPr>
              <a:t>(Постанова КМУ </a:t>
            </a:r>
            <a:r>
              <a:rPr lang="uk-UA" sz="2800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107) </a:t>
            </a:r>
            <a:endParaRPr lang="uk-UA" sz="28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208680" y="1371693"/>
            <a:ext cx="2015537" cy="875621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b="1" dirty="0" smtClean="0">
                <a:solidFill>
                  <a:schemeClr val="bg1"/>
                </a:solidFill>
              </a:rPr>
              <a:t>Цільова група</a:t>
            </a:r>
            <a:endParaRPr lang="uk-UA" b="1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15086" y="3378952"/>
            <a:ext cx="2349569" cy="10554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100" b="1" dirty="0" smtClean="0">
                <a:solidFill>
                  <a:schemeClr val="tx1"/>
                </a:solidFill>
              </a:rPr>
              <a:t>Галузі діяльності: </a:t>
            </a:r>
            <a:endParaRPr lang="uk-UA" sz="1100" b="1" dirty="0">
              <a:solidFill>
                <a:schemeClr val="tx1"/>
              </a:solidFill>
            </a:endParaRPr>
          </a:p>
          <a:p>
            <a:pPr algn="ctr"/>
            <a:r>
              <a:rPr lang="uk-UA" sz="1100" dirty="0">
                <a:solidFill>
                  <a:schemeClr val="tx1"/>
                </a:solidFill>
              </a:rPr>
              <a:t>вівчарство, козівництво, бджільництво, </a:t>
            </a:r>
          </a:p>
          <a:p>
            <a:pPr algn="ctr"/>
            <a:r>
              <a:rPr lang="uk-UA" sz="1100" dirty="0">
                <a:solidFill>
                  <a:schemeClr val="tx1"/>
                </a:solidFill>
              </a:rPr>
              <a:t>звірівництво, кролівництво, </a:t>
            </a:r>
          </a:p>
          <a:p>
            <a:pPr algn="ctr"/>
            <a:r>
              <a:rPr lang="uk-UA" sz="1100" dirty="0">
                <a:solidFill>
                  <a:schemeClr val="tx1"/>
                </a:solidFill>
              </a:rPr>
              <a:t>шовківництво та </a:t>
            </a:r>
            <a:r>
              <a:rPr lang="uk-UA" sz="1100" dirty="0" smtClean="0">
                <a:solidFill>
                  <a:schemeClr val="tx1"/>
                </a:solidFill>
              </a:rPr>
              <a:t>аквакультура </a:t>
            </a:r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uk-UA" sz="1100" dirty="0" smtClean="0">
                <a:solidFill>
                  <a:schemeClr val="tx1"/>
                </a:solidFill>
              </a:rPr>
              <a:t>рибництво)</a:t>
            </a:r>
            <a:endParaRPr lang="uk-UA" sz="1100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461976" y="1488831"/>
            <a:ext cx="8649730" cy="75898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 algn="ctr"/>
            <a:r>
              <a:rPr lang="uk-UA" sz="15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Ю</a:t>
            </a:r>
            <a:r>
              <a:rPr lang="uk-UA" sz="1500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ридичні </a:t>
            </a:r>
            <a:r>
              <a:rPr lang="uk-UA" sz="15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особи незалежно від організаційно-правової форми та форми власності і фізичні особи — підприємці, що провадять діяльність </a:t>
            </a:r>
            <a:endParaRPr lang="uk-UA" sz="1500" b="1" dirty="0" smtClean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  <a:p>
            <a:pPr marL="224516" algn="ctr"/>
            <a:r>
              <a:rPr lang="uk-UA" sz="1500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у </a:t>
            </a:r>
            <a:r>
              <a:rPr lang="uk-UA" sz="15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галузі </a:t>
            </a:r>
            <a:r>
              <a:rPr lang="uk-UA" sz="1500" b="1" dirty="0" smtClean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тваринництва та/або аквакультури (рибництва)</a:t>
            </a:r>
            <a:endParaRPr lang="uk-UA" sz="15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11394" y="3362072"/>
            <a:ext cx="2297648" cy="1106022"/>
          </a:xfrm>
          <a:prstGeom prst="rightArrow">
            <a:avLst>
              <a:gd name="adj1" fmla="val 78571"/>
              <a:gd name="adj2" fmla="val 50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Компенсація відсотків за середньостроковими і довгостроковими (непоновлювальними) кредитами </a:t>
            </a:r>
            <a:endParaRPr lang="uk-UA" sz="1000" b="1" dirty="0">
              <a:solidFill>
                <a:schemeClr val="tx1"/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9668603" y="4899214"/>
            <a:ext cx="1420357" cy="575026"/>
            <a:chOff x="9094992" y="1606049"/>
            <a:chExt cx="1372222" cy="69288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9094992" y="1606049"/>
              <a:ext cx="1372222" cy="69288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4516"/>
              <a:endParaRPr lang="uk-UA" sz="2800" b="1">
                <a:solidFill>
                  <a:schemeClr val="bg1"/>
                </a:solidFill>
                <a:latin typeface="+mj-lt"/>
                <a:ea typeface="DotumChe" panose="020B0609000101010101" pitchFamily="49" charset="-127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219864" y="1683569"/>
              <a:ext cx="1247350" cy="500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050" b="1" dirty="0"/>
                <a:t>Сума кредиту: </a:t>
              </a:r>
            </a:p>
            <a:p>
              <a:pPr algn="ctr"/>
              <a:r>
                <a:rPr lang="uk-UA" sz="1050" dirty="0"/>
                <a:t>до </a:t>
              </a:r>
              <a:r>
                <a:rPr lang="uk-UA" sz="1050" dirty="0" smtClean="0"/>
                <a:t>500 млн.грн</a:t>
              </a:r>
              <a:r>
                <a:rPr lang="uk-UA" sz="1050" dirty="0"/>
                <a:t>.</a:t>
              </a: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9668602" y="5613415"/>
            <a:ext cx="1443103" cy="599044"/>
            <a:chOff x="9461416" y="2673684"/>
            <a:chExt cx="1372222" cy="108379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9461416" y="2683696"/>
              <a:ext cx="1372222" cy="107378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24516"/>
              <a:endParaRPr lang="uk-UA" sz="2800" b="1">
                <a:solidFill>
                  <a:schemeClr val="bg1"/>
                </a:solidFill>
                <a:latin typeface="+mj-lt"/>
                <a:ea typeface="DotumChe" panose="020B0609000101010101" pitchFamily="49" charset="-127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690862" y="2673684"/>
              <a:ext cx="869380" cy="104405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050" b="1" dirty="0" smtClean="0"/>
                <a:t>Термін </a:t>
              </a:r>
            </a:p>
            <a:p>
              <a:pPr algn="ctr"/>
              <a:r>
                <a:rPr lang="uk-UA" sz="1050" b="1" dirty="0" smtClean="0"/>
                <a:t>кредиту: </a:t>
              </a:r>
            </a:p>
            <a:p>
              <a:pPr algn="ctr"/>
              <a:r>
                <a:rPr lang="uk-UA" sz="1050" dirty="0" smtClean="0"/>
                <a:t>до 5 років</a:t>
              </a:r>
              <a:endParaRPr lang="uk-UA" sz="1050" dirty="0"/>
            </a:p>
          </p:txBody>
        </p:sp>
      </p:grpSp>
      <p:sp>
        <p:nvSpPr>
          <p:cNvPr id="16" name="Овал 15"/>
          <p:cNvSpPr/>
          <p:nvPr/>
        </p:nvSpPr>
        <p:spPr>
          <a:xfrm>
            <a:off x="9042675" y="81642"/>
            <a:ext cx="2388961" cy="9456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b="1" dirty="0" smtClean="0">
                <a:solidFill>
                  <a:schemeClr val="tx1"/>
                </a:solidFill>
              </a:rPr>
              <a:t>Кредити </a:t>
            </a:r>
          </a:p>
          <a:p>
            <a:pPr algn="ctr"/>
            <a:r>
              <a:rPr lang="uk-UA" sz="1800" b="1" dirty="0" smtClean="0">
                <a:solidFill>
                  <a:schemeClr val="tx1"/>
                </a:solidFill>
              </a:rPr>
              <a:t>від 3%</a:t>
            </a:r>
            <a:endParaRPr lang="uk-UA" sz="1800" b="1" dirty="0">
              <a:solidFill>
                <a:schemeClr val="tx1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111394" y="4899214"/>
            <a:ext cx="2433109" cy="1252524"/>
          </a:xfrm>
          <a:prstGeom prst="rightArrow">
            <a:avLst>
              <a:gd name="adj1" fmla="val 78571"/>
              <a:gd name="adj2" fmla="val 50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Компенсація вартості об’єктів профінансованих за рахунок банківських кредитів</a:t>
            </a:r>
            <a:endParaRPr lang="uk-UA" sz="10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350369" y="2418985"/>
            <a:ext cx="1396886" cy="6941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tx1"/>
                </a:solidFill>
              </a:rPr>
              <a:t>Сума кредиту: </a:t>
            </a:r>
          </a:p>
          <a:p>
            <a:pPr algn="ctr"/>
            <a:r>
              <a:rPr lang="uk-UA" sz="1100" dirty="0">
                <a:solidFill>
                  <a:schemeClr val="tx1"/>
                </a:solidFill>
              </a:rPr>
              <a:t>до 100 млн.грн</a:t>
            </a:r>
            <a:r>
              <a:rPr lang="uk-UA" sz="1100" dirty="0" smtClean="0">
                <a:solidFill>
                  <a:schemeClr val="tx1"/>
                </a:solidFill>
              </a:rPr>
              <a:t>.</a:t>
            </a:r>
            <a:endParaRPr lang="uk-UA" sz="1100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404816" y="3378953"/>
            <a:ext cx="1342439" cy="5277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tx1"/>
                </a:solidFill>
              </a:rPr>
              <a:t>Термін </a:t>
            </a:r>
          </a:p>
          <a:p>
            <a:pPr algn="ctr"/>
            <a:r>
              <a:rPr lang="uk-UA" sz="1100" b="1" dirty="0">
                <a:solidFill>
                  <a:schemeClr val="tx1"/>
                </a:solidFill>
              </a:rPr>
              <a:t>кредиту: </a:t>
            </a:r>
          </a:p>
          <a:p>
            <a:pPr algn="ctr"/>
            <a:r>
              <a:rPr lang="ru-RU" sz="1100" dirty="0">
                <a:solidFill>
                  <a:schemeClr val="tx1"/>
                </a:solidFill>
              </a:rPr>
              <a:t>в</a:t>
            </a:r>
            <a:r>
              <a:rPr lang="uk-UA" sz="1100" dirty="0" smtClean="0">
                <a:solidFill>
                  <a:schemeClr val="tx1"/>
                </a:solidFill>
              </a:rPr>
              <a:t>ід 1 року</a:t>
            </a:r>
            <a:endParaRPr lang="uk-UA" sz="11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96711" y="4730834"/>
            <a:ext cx="3593160" cy="14868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Цільове призначення кредиту: </a:t>
            </a:r>
            <a:endParaRPr lang="uk-UA" sz="1000" b="1" dirty="0">
              <a:solidFill>
                <a:schemeClr val="tx1"/>
              </a:solidFill>
            </a:endParaRPr>
          </a:p>
          <a:p>
            <a:pPr marL="178187" algn="ctr"/>
            <a:r>
              <a:rPr lang="uk-UA" sz="1000" dirty="0" smtClean="0">
                <a:solidFill>
                  <a:schemeClr val="tx1"/>
                </a:solidFill>
              </a:rPr>
              <a:t>будівництво та/або реконструкція </a:t>
            </a:r>
            <a:r>
              <a:rPr lang="uk-UA" sz="1000" dirty="0">
                <a:solidFill>
                  <a:schemeClr val="tx1"/>
                </a:solidFill>
              </a:rPr>
              <a:t>тваринницьких </a:t>
            </a:r>
            <a:r>
              <a:rPr lang="uk-UA" sz="1000" dirty="0" smtClean="0">
                <a:solidFill>
                  <a:schemeClr val="tx1"/>
                </a:solidFill>
              </a:rPr>
              <a:t>ферм та </a:t>
            </a:r>
            <a:r>
              <a:rPr lang="uk-UA" sz="1000" dirty="0">
                <a:solidFill>
                  <a:schemeClr val="tx1"/>
                </a:solidFill>
              </a:rPr>
              <a:t>комплексів для утримання великої рогатої худоби, свиней, </a:t>
            </a:r>
            <a:r>
              <a:rPr lang="uk-UA" sz="1000" dirty="0" smtClean="0">
                <a:solidFill>
                  <a:schemeClr val="tx1"/>
                </a:solidFill>
              </a:rPr>
              <a:t>птиці (в </a:t>
            </a:r>
            <a:r>
              <a:rPr lang="uk-UA" sz="1000" dirty="0" err="1" smtClean="0">
                <a:solidFill>
                  <a:schemeClr val="tx1"/>
                </a:solidFill>
              </a:rPr>
              <a:t>т.ч</a:t>
            </a:r>
            <a:r>
              <a:rPr lang="uk-UA" sz="1000" dirty="0" smtClean="0">
                <a:solidFill>
                  <a:schemeClr val="tx1"/>
                </a:solidFill>
              </a:rPr>
              <a:t>. водоплавної та індиків), </a:t>
            </a:r>
            <a:r>
              <a:rPr lang="uk-UA" sz="1000" dirty="0">
                <a:solidFill>
                  <a:schemeClr val="tx1"/>
                </a:solidFill>
              </a:rPr>
              <a:t>доїльних залів, підприємств з переробки сільськогосподарської продукції (молока, м</a:t>
            </a:r>
            <a:r>
              <a:rPr lang="en-US" sz="1000" dirty="0">
                <a:solidFill>
                  <a:schemeClr val="tx1"/>
                </a:solidFill>
              </a:rPr>
              <a:t>’</a:t>
            </a:r>
            <a:r>
              <a:rPr lang="ru-RU" sz="1000" dirty="0">
                <a:solidFill>
                  <a:schemeClr val="tx1"/>
                </a:solidFill>
              </a:rPr>
              <a:t>яса </a:t>
            </a:r>
            <a:r>
              <a:rPr lang="ru-RU" sz="1000" dirty="0" smtClean="0">
                <a:solidFill>
                  <a:schemeClr val="tx1"/>
                </a:solidFill>
              </a:rPr>
              <a:t>та/</a:t>
            </a:r>
            <a:r>
              <a:rPr lang="ru-RU" sz="1000" dirty="0" err="1" smtClean="0">
                <a:solidFill>
                  <a:schemeClr val="tx1"/>
                </a:solidFill>
              </a:rPr>
              <a:t>або</a:t>
            </a:r>
            <a:r>
              <a:rPr lang="ru-RU" sz="1000" dirty="0" smtClean="0">
                <a:solidFill>
                  <a:schemeClr val="tx1"/>
                </a:solidFill>
              </a:rPr>
              <a:t> </a:t>
            </a:r>
            <a:r>
              <a:rPr lang="uk-UA" sz="1000" dirty="0">
                <a:solidFill>
                  <a:schemeClr val="tx1"/>
                </a:solidFill>
              </a:rPr>
              <a:t>побічних продуктів тваринного </a:t>
            </a:r>
            <a:r>
              <a:rPr lang="uk-UA" sz="1000" dirty="0" smtClean="0">
                <a:solidFill>
                  <a:schemeClr val="tx1"/>
                </a:solidFill>
              </a:rPr>
              <a:t>походження, що належать до ІІ і </a:t>
            </a:r>
            <a:r>
              <a:rPr lang="en-US" sz="1000" dirty="0" smtClean="0">
                <a:solidFill>
                  <a:schemeClr val="tx1"/>
                </a:solidFill>
              </a:rPr>
              <a:t>III</a:t>
            </a:r>
            <a:r>
              <a:rPr lang="uk-UA" sz="1000" dirty="0" smtClean="0">
                <a:solidFill>
                  <a:schemeClr val="tx1"/>
                </a:solidFill>
              </a:rPr>
              <a:t> категорії,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uk-UA" sz="1000" dirty="0" smtClean="0">
                <a:solidFill>
                  <a:schemeClr val="tx1"/>
                </a:solidFill>
              </a:rPr>
              <a:t>у т.ч. вартості обладнання)</a:t>
            </a:r>
            <a:endParaRPr lang="uk-UA" sz="1000" b="1" dirty="0">
              <a:solidFill>
                <a:schemeClr val="tx1"/>
              </a:solidFill>
              <a:ea typeface="DotumChe" panose="020B0609000101010101" pitchFamily="49" charset="-127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835148" y="2418985"/>
            <a:ext cx="2436547" cy="201543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Компенсація:</a:t>
            </a:r>
          </a:p>
          <a:p>
            <a:pPr algn="ctr"/>
            <a:r>
              <a:rPr lang="uk-UA" sz="1000" b="1" dirty="0">
                <a:solidFill>
                  <a:schemeClr val="tx1"/>
                </a:solidFill>
              </a:rPr>
              <a:t> </a:t>
            </a:r>
            <a:r>
              <a:rPr lang="uk-UA" sz="1000" dirty="0">
                <a:solidFill>
                  <a:schemeClr val="tx1"/>
                </a:solidFill>
              </a:rPr>
              <a:t>щомісячно 1,5 облікової ставки НБУ, яка діє на дату нарахування відсотків, але не більше ніж відсоткова ставка по кредиту (зменшена на 3%)</a:t>
            </a:r>
            <a:endParaRPr lang="uk-UA" sz="1000" b="1" dirty="0">
              <a:solidFill>
                <a:schemeClr val="tx1"/>
              </a:solidFill>
            </a:endParaRPr>
          </a:p>
          <a:p>
            <a:pPr algn="ctr"/>
            <a:r>
              <a:rPr lang="uk-UA" sz="1000" b="1" dirty="0">
                <a:solidFill>
                  <a:srgbClr val="FF0000"/>
                </a:solidFill>
              </a:rPr>
              <a:t>ПРИКЛАД</a:t>
            </a:r>
            <a:r>
              <a:rPr lang="uk-UA" sz="1000" b="1" dirty="0">
                <a:solidFill>
                  <a:schemeClr val="tx1"/>
                </a:solidFill>
              </a:rPr>
              <a:t>: відсоткова ставка по кредиту - 19%, 1,5 облікової ставки НБУ – </a:t>
            </a:r>
            <a:r>
              <a:rPr lang="uk-UA" sz="1000" b="1" dirty="0" smtClean="0">
                <a:solidFill>
                  <a:schemeClr val="tx1"/>
                </a:solidFill>
              </a:rPr>
              <a:t>26,25%, </a:t>
            </a:r>
            <a:endParaRPr lang="uk-UA" sz="1000" b="1" dirty="0">
              <a:solidFill>
                <a:schemeClr val="tx1"/>
              </a:solidFill>
            </a:endParaRPr>
          </a:p>
          <a:p>
            <a:pPr algn="ctr"/>
            <a:r>
              <a:rPr lang="uk-UA" sz="1000" b="1" dirty="0">
                <a:solidFill>
                  <a:schemeClr val="tx1"/>
                </a:solidFill>
              </a:rPr>
              <a:t>При кредитуванні під 19% річних - компенсується 16%!!!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342271" y="4710605"/>
            <a:ext cx="3203666" cy="152727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Компенсація:</a:t>
            </a:r>
          </a:p>
          <a:p>
            <a:pPr algn="ctr"/>
            <a:r>
              <a:rPr lang="uk-UA" sz="1000" dirty="0">
                <a:solidFill>
                  <a:schemeClr val="tx1"/>
                </a:solidFill>
              </a:rPr>
              <a:t>щ</a:t>
            </a:r>
            <a:r>
              <a:rPr lang="uk-UA" sz="1000" dirty="0" smtClean="0">
                <a:solidFill>
                  <a:schemeClr val="tx1"/>
                </a:solidFill>
              </a:rPr>
              <a:t>омісяця у розмірі 25</a:t>
            </a:r>
            <a:r>
              <a:rPr lang="uk-UA" sz="1000" dirty="0">
                <a:solidFill>
                  <a:schemeClr val="tx1"/>
                </a:solidFill>
              </a:rPr>
              <a:t>% </a:t>
            </a:r>
            <a:r>
              <a:rPr lang="uk-UA" sz="1000" dirty="0" smtClean="0">
                <a:solidFill>
                  <a:schemeClr val="tx1"/>
                </a:solidFill>
              </a:rPr>
              <a:t>фактично </a:t>
            </a:r>
            <a:r>
              <a:rPr lang="uk-UA" sz="1000" dirty="0">
                <a:solidFill>
                  <a:schemeClr val="tx1"/>
                </a:solidFill>
              </a:rPr>
              <a:t>понесених витрат </a:t>
            </a:r>
            <a:r>
              <a:rPr lang="uk-UA" sz="1000" dirty="0" smtClean="0">
                <a:solidFill>
                  <a:schemeClr val="tx1"/>
                </a:solidFill>
              </a:rPr>
              <a:t>на будівництво та/або реконструкцію об’єктів</a:t>
            </a:r>
            <a:endParaRPr lang="uk-UA" sz="1000" dirty="0">
              <a:solidFill>
                <a:schemeClr val="tx1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111394" y="2344711"/>
            <a:ext cx="3241406" cy="937751"/>
          </a:xfrm>
          <a:prstGeom prst="rightArrow">
            <a:avLst>
              <a:gd name="adj1" fmla="val 78571"/>
              <a:gd name="adj2" fmla="val 50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 smtClean="0">
                <a:solidFill>
                  <a:schemeClr val="tx1"/>
                </a:solidFill>
              </a:rPr>
              <a:t>Компенсація відсотків </a:t>
            </a:r>
            <a:r>
              <a:rPr lang="uk-UA" sz="1000" b="1" dirty="0">
                <a:solidFill>
                  <a:schemeClr val="tx1"/>
                </a:solidFill>
              </a:rPr>
              <a:t>за </a:t>
            </a:r>
            <a:r>
              <a:rPr lang="uk-UA" sz="1000" b="1" dirty="0" smtClean="0">
                <a:solidFill>
                  <a:schemeClr val="tx1"/>
                </a:solidFill>
              </a:rPr>
              <a:t>короткостроковими (непоновлювальними) кредитами </a:t>
            </a:r>
          </a:p>
          <a:p>
            <a:pPr algn="ctr"/>
            <a:r>
              <a:rPr lang="uk-UA" sz="800" b="1" dirty="0" smtClean="0">
                <a:solidFill>
                  <a:schemeClr val="tx1"/>
                </a:solidFill>
              </a:rPr>
              <a:t>(крім овердрафтів (контокорентних кредитів) та кредитних ліній)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495001" y="2418984"/>
            <a:ext cx="2518937" cy="7423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100" b="1" dirty="0">
                <a:solidFill>
                  <a:schemeClr val="tx1"/>
                </a:solidFill>
              </a:rPr>
              <a:t>Цільове використання: </a:t>
            </a:r>
          </a:p>
          <a:p>
            <a:pPr algn="ctr"/>
            <a:r>
              <a:rPr lang="uk-UA" sz="1100" dirty="0">
                <a:solidFill>
                  <a:schemeClr val="tx1"/>
                </a:solidFill>
              </a:rPr>
              <a:t>покриття виробничих витрат</a:t>
            </a:r>
            <a:endParaRPr lang="uk-UA" sz="1100" b="1" dirty="0">
              <a:solidFill>
                <a:schemeClr val="tx1"/>
              </a:solidFill>
              <a:ea typeface="DotumChe" panose="020B0609000101010101" pitchFamily="49" charset="-127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131939" y="2418984"/>
            <a:ext cx="1124646" cy="6941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tx1"/>
                </a:solidFill>
              </a:rPr>
              <a:t>Термін </a:t>
            </a:r>
          </a:p>
          <a:p>
            <a:pPr algn="ctr"/>
            <a:r>
              <a:rPr lang="uk-UA" sz="1100" b="1" dirty="0">
                <a:solidFill>
                  <a:schemeClr val="tx1"/>
                </a:solidFill>
              </a:rPr>
              <a:t>кредиту: </a:t>
            </a:r>
          </a:p>
          <a:p>
            <a:pPr algn="ctr"/>
            <a:r>
              <a:rPr lang="uk-UA" sz="1100" dirty="0">
                <a:solidFill>
                  <a:schemeClr val="tx1"/>
                </a:solidFill>
              </a:rPr>
              <a:t>до 1 </a:t>
            </a:r>
            <a:r>
              <a:rPr lang="uk-UA" sz="1100" dirty="0" smtClean="0">
                <a:solidFill>
                  <a:schemeClr val="tx1"/>
                </a:solidFill>
              </a:rPr>
              <a:t>року</a:t>
            </a:r>
            <a:endParaRPr lang="uk-UA" sz="11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466636" y="3359566"/>
            <a:ext cx="2508609" cy="10748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100" b="1" dirty="0">
                <a:solidFill>
                  <a:schemeClr val="tx1"/>
                </a:solidFill>
              </a:rPr>
              <a:t>Цільове використання: </a:t>
            </a:r>
          </a:p>
          <a:p>
            <a:pPr algn="ctr"/>
            <a:r>
              <a:rPr lang="uk-UA" sz="1100" dirty="0" smtClean="0">
                <a:solidFill>
                  <a:schemeClr val="tx1"/>
                </a:solidFill>
              </a:rPr>
              <a:t>на покриття витрат капітального (інвестиційного) характеру, </a:t>
            </a:r>
            <a:r>
              <a:rPr lang="uk-UA" sz="1100" dirty="0">
                <a:solidFill>
                  <a:schemeClr val="tx1"/>
                </a:solidFill>
              </a:rPr>
              <a:t>пов'язаних з провадженням </a:t>
            </a:r>
            <a:r>
              <a:rPr lang="uk-UA" sz="1100" dirty="0" smtClean="0">
                <a:solidFill>
                  <a:schemeClr val="tx1"/>
                </a:solidFill>
              </a:rPr>
              <a:t>діяльності</a:t>
            </a:r>
            <a:endParaRPr lang="uk-UA" sz="11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394" y="4469254"/>
            <a:ext cx="111603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00" b="1" dirty="0" smtClean="0">
                <a:solidFill>
                  <a:srgbClr val="C00000"/>
                </a:solidFill>
              </a:rPr>
              <a:t>Клієнт може скористатися компенсацією відсотків не більш </a:t>
            </a:r>
            <a:r>
              <a:rPr lang="uk-UA" sz="1100" b="1" dirty="0">
                <a:solidFill>
                  <a:srgbClr val="C00000"/>
                </a:solidFill>
              </a:rPr>
              <a:t>як за одним короткостроковим та/або одним </a:t>
            </a:r>
            <a:r>
              <a:rPr lang="uk-UA" sz="1100" b="1" dirty="0" smtClean="0">
                <a:solidFill>
                  <a:srgbClr val="C00000"/>
                </a:solidFill>
              </a:rPr>
              <a:t>середньостроковим або довгостроковим кредитом</a:t>
            </a:r>
            <a:endParaRPr lang="uk-UA" sz="1100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392504" y="3945884"/>
            <a:ext cx="1354751" cy="4885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tx1"/>
                </a:solidFill>
              </a:rPr>
              <a:t>Сума кредиту: </a:t>
            </a:r>
          </a:p>
          <a:p>
            <a:pPr algn="ctr"/>
            <a:r>
              <a:rPr lang="uk-UA" sz="1100" dirty="0">
                <a:solidFill>
                  <a:schemeClr val="tx1"/>
                </a:solidFill>
              </a:rPr>
              <a:t>до 100 млн.грн</a:t>
            </a:r>
            <a:r>
              <a:rPr lang="uk-UA" sz="1100" dirty="0" smtClean="0">
                <a:solidFill>
                  <a:schemeClr val="tx1"/>
                </a:solidFill>
              </a:rPr>
              <a:t>.</a:t>
            </a:r>
            <a:endParaRPr lang="uk-UA" sz="1100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1394" y="6175184"/>
            <a:ext cx="111603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 smtClean="0">
                <a:solidFill>
                  <a:srgbClr val="C00000"/>
                </a:solidFill>
              </a:rPr>
              <a:t>Клієнт може скористатися компенсацією вартості об’єктів не більш </a:t>
            </a:r>
            <a:r>
              <a:rPr lang="uk-UA" sz="1100" b="1" dirty="0">
                <a:solidFill>
                  <a:srgbClr val="C00000"/>
                </a:solidFill>
              </a:rPr>
              <a:t>як за </a:t>
            </a:r>
            <a:r>
              <a:rPr lang="uk-UA" sz="1100" b="1" dirty="0" smtClean="0">
                <a:solidFill>
                  <a:srgbClr val="C00000"/>
                </a:solidFill>
              </a:rPr>
              <a:t>кредитом на один об’єкт</a:t>
            </a:r>
            <a:endParaRPr lang="uk-UA" sz="1100" dirty="0"/>
          </a:p>
        </p:txBody>
      </p:sp>
      <p:sp>
        <p:nvSpPr>
          <p:cNvPr id="34" name="TextBox 33"/>
          <p:cNvSpPr txBox="1"/>
          <p:nvPr/>
        </p:nvSpPr>
        <p:spPr>
          <a:xfrm>
            <a:off x="111394" y="1110083"/>
            <a:ext cx="111603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100" b="1" dirty="0" smtClean="0">
                <a:solidFill>
                  <a:srgbClr val="C00000"/>
                </a:solidFill>
              </a:rPr>
              <a:t>Клієнт, що отримав компенсацією відсотків не має права на одержання компенсації вартості об’єктів профінансованих за рахунок банківських кредитів</a:t>
            </a:r>
            <a:endParaRPr lang="uk-UA" sz="1100" dirty="0"/>
          </a:p>
        </p:txBody>
      </p:sp>
    </p:spTree>
    <p:extLst>
      <p:ext uri="{BB962C8B-B14F-4D97-AF65-F5344CB8AC3E}">
        <p14:creationId xmlns:p14="http://schemas.microsoft.com/office/powerpoint/2010/main" val="34860867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>
            <a:extLst>
              <a:ext uri="{FF2B5EF4-FFF2-40B4-BE49-F238E27FC236}">
                <a16:creationId xmlns="" xmlns:a16="http://schemas.microsoft.com/office/drawing/2014/main" id="{0B4C3A0D-638A-43C9-823A-9FBE76127190}"/>
              </a:ext>
            </a:extLst>
          </p:cNvPr>
          <p:cNvSpPr/>
          <p:nvPr/>
        </p:nvSpPr>
        <p:spPr>
          <a:xfrm>
            <a:off x="1" y="2"/>
            <a:ext cx="11522075" cy="11089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/>
            <a:r>
              <a:rPr lang="uk-UA" sz="2800" b="1" dirty="0">
                <a:solidFill>
                  <a:schemeClr val="bg1"/>
                </a:solidFill>
                <a:ea typeface="DotumChe" panose="020B0609000101010101" pitchFamily="49" charset="-127"/>
              </a:rPr>
              <a:t>Н</a:t>
            </a:r>
            <a:r>
              <a:rPr lang="uk-UA" sz="2800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еобхідний </a:t>
            </a:r>
            <a:r>
              <a:rPr lang="uk-UA" sz="2800" b="1" dirty="0">
                <a:solidFill>
                  <a:schemeClr val="bg1"/>
                </a:solidFill>
                <a:ea typeface="DotumChe" panose="020B0609000101010101" pitchFamily="49" charset="-127"/>
              </a:rPr>
              <a:t>перелік документів</a:t>
            </a:r>
          </a:p>
          <a:p>
            <a:pPr marL="224516"/>
            <a:r>
              <a:rPr lang="uk-UA" sz="2800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(</a:t>
            </a:r>
            <a:r>
              <a:rPr lang="uk-UA" sz="2800" b="1" dirty="0">
                <a:solidFill>
                  <a:schemeClr val="bg1"/>
                </a:solidFill>
                <a:ea typeface="DotumChe" panose="020B0609000101010101" pitchFamily="49" charset="-127"/>
              </a:rPr>
              <a:t>Постанова КМУ </a:t>
            </a:r>
            <a:r>
              <a:rPr lang="uk-UA" sz="2800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107) </a:t>
            </a:r>
            <a:endParaRPr lang="uk-UA" sz="28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92886" y="1725989"/>
            <a:ext cx="2369090" cy="1332355"/>
          </a:xfrm>
          <a:prstGeom prst="rightArrow">
            <a:avLst>
              <a:gd name="adj1" fmla="val 78571"/>
              <a:gd name="adj2" fmla="val 50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Часткова компенсація відсоткової ставки за </a:t>
            </a:r>
            <a:r>
              <a:rPr lang="uk-UA" sz="1000" b="1" dirty="0" smtClean="0">
                <a:solidFill>
                  <a:schemeClr val="tx1"/>
                </a:solidFill>
              </a:rPr>
              <a:t>кредитами</a:t>
            </a:r>
            <a:endParaRPr lang="uk-UA" sz="1000" b="1" dirty="0">
              <a:solidFill>
                <a:schemeClr val="tx1"/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92885" y="4475906"/>
            <a:ext cx="2369090" cy="1252524"/>
          </a:xfrm>
          <a:prstGeom prst="rightArrow">
            <a:avLst>
              <a:gd name="adj1" fmla="val 78571"/>
              <a:gd name="adj2" fmla="val 50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sz="1000" b="1" dirty="0">
                <a:solidFill>
                  <a:schemeClr val="tx1"/>
                </a:solidFill>
              </a:rPr>
              <a:t>Компенсація вартості об’єктів профінансованих за рахунок банківських кредитів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62453" y="3984597"/>
            <a:ext cx="8832080" cy="22351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fontAlgn="base"/>
            <a:endParaRPr lang="uk-UA" sz="1000" b="1" dirty="0" smtClean="0">
              <a:solidFill>
                <a:schemeClr val="tx1"/>
              </a:solidFill>
            </a:endParaRPr>
          </a:p>
          <a:p>
            <a:pPr fontAlgn="base"/>
            <a:endParaRPr lang="uk-UA" sz="1000" b="1" dirty="0">
              <a:solidFill>
                <a:schemeClr val="tx1"/>
              </a:solidFill>
            </a:endParaRPr>
          </a:p>
          <a:p>
            <a:pPr fontAlgn="base"/>
            <a:r>
              <a:rPr lang="uk-UA" sz="1000" b="1" dirty="0" smtClean="0">
                <a:solidFill>
                  <a:schemeClr val="tx1"/>
                </a:solidFill>
              </a:rPr>
              <a:t>     Клієнту </a:t>
            </a:r>
            <a:r>
              <a:rPr lang="uk-UA" sz="1000" b="1" dirty="0">
                <a:solidFill>
                  <a:schemeClr val="tx1"/>
                </a:solidFill>
              </a:rPr>
              <a:t>необхідно подати наступні документи</a:t>
            </a:r>
            <a:r>
              <a:rPr lang="uk-UA" sz="1000" b="1" dirty="0" smtClean="0">
                <a:solidFill>
                  <a:schemeClr val="tx1"/>
                </a:solidFill>
              </a:rPr>
              <a:t>:</a:t>
            </a:r>
          </a:p>
          <a:p>
            <a:pPr fontAlgn="base"/>
            <a:endParaRPr lang="uk-UA" sz="1000" b="1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заявку </a:t>
            </a:r>
            <a:r>
              <a:rPr lang="uk-UA" sz="1000" dirty="0">
                <a:solidFill>
                  <a:schemeClr val="tx1"/>
                </a:solidFill>
              </a:rPr>
              <a:t>для отримання компенсації вартості об’єктів, профінансованих за рахунок банківських </a:t>
            </a:r>
            <a:r>
              <a:rPr lang="uk-UA" sz="1000" dirty="0" smtClean="0">
                <a:solidFill>
                  <a:schemeClr val="tx1"/>
                </a:solidFill>
              </a:rPr>
              <a:t>кредитів;</a:t>
            </a:r>
            <a:endParaRPr lang="uk-UA" sz="1000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копії </a:t>
            </a:r>
            <a:r>
              <a:rPr lang="uk-UA" sz="1000" dirty="0">
                <a:solidFill>
                  <a:schemeClr val="tx1"/>
                </a:solidFill>
              </a:rPr>
              <a:t>документів, що підтверджують використання кредитних коштів на </a:t>
            </a:r>
            <a:r>
              <a:rPr lang="uk-UA" sz="1000" dirty="0" smtClean="0">
                <a:solidFill>
                  <a:schemeClr val="tx1"/>
                </a:solidFill>
              </a:rPr>
              <a:t>об’єкти та </a:t>
            </a:r>
            <a:r>
              <a:rPr lang="uk-UA" sz="1000" dirty="0">
                <a:solidFill>
                  <a:schemeClr val="tx1"/>
                </a:solidFill>
              </a:rPr>
              <a:t>відповідно до умов кредитного договору. До таких документів відносяться: договори купівлі-продажу, </a:t>
            </a:r>
            <a:r>
              <a:rPr lang="uk-UA" sz="1000" dirty="0" smtClean="0">
                <a:solidFill>
                  <a:schemeClr val="tx1"/>
                </a:solidFill>
              </a:rPr>
              <a:t>акти виконаних робіт, акти приймання-передачі (в </a:t>
            </a:r>
            <a:r>
              <a:rPr lang="uk-UA" sz="1000" dirty="0" err="1" smtClean="0">
                <a:solidFill>
                  <a:schemeClr val="tx1"/>
                </a:solidFill>
              </a:rPr>
              <a:t>т.ч</a:t>
            </a:r>
            <a:r>
              <a:rPr lang="uk-UA" sz="1000" dirty="0" smtClean="0">
                <a:solidFill>
                  <a:schemeClr val="tx1"/>
                </a:solidFill>
              </a:rPr>
              <a:t>. обладнання), </a:t>
            </a:r>
            <a:r>
              <a:rPr lang="uk-UA" sz="1000" dirty="0">
                <a:solidFill>
                  <a:schemeClr val="tx1"/>
                </a:solidFill>
              </a:rPr>
              <a:t>рахунок-фактура, платіжні доручення/виписка по рахунку на підтвердження здійснення оплати товарів, робіт, послуг;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витяг </a:t>
            </a:r>
            <a:r>
              <a:rPr lang="uk-UA" sz="1000" dirty="0">
                <a:solidFill>
                  <a:schemeClr val="tx1"/>
                </a:solidFill>
              </a:rPr>
              <a:t>з Єдиного державного реєстру юридичних осіб, фізичних осіб-підприємців та громадських формувань, з інформацією, що підприємство не перебуває на стадії ліквідації, щодо нього не порушено справу про банкрутство, не визнано банкрутом. Строк дії вказаного витягу на дату подання Заявки з моменту видачі документу не повинен перевищувати 10 (десять) робочих днів;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довідку</a:t>
            </a:r>
            <a:r>
              <a:rPr lang="uk-UA" sz="1000" dirty="0">
                <a:solidFill>
                  <a:schemeClr val="tx1"/>
                </a:solidFill>
              </a:rPr>
              <a:t>, чинну на дату подання заявки, про відсутність заборгованості з </a:t>
            </a:r>
            <a:r>
              <a:rPr lang="uk-UA" sz="1000" dirty="0" smtClean="0">
                <a:solidFill>
                  <a:schemeClr val="tx1"/>
                </a:solidFill>
              </a:rPr>
              <a:t>платежів, </a:t>
            </a:r>
            <a:r>
              <a:rPr lang="uk-UA" sz="1000" dirty="0">
                <a:solidFill>
                  <a:schemeClr val="tx1"/>
                </a:solidFill>
              </a:rPr>
              <a:t>контроль за справлянням яких покладено на </a:t>
            </a:r>
            <a:r>
              <a:rPr lang="uk-UA" sz="1000" dirty="0" smtClean="0">
                <a:solidFill>
                  <a:schemeClr val="tx1"/>
                </a:solidFill>
              </a:rPr>
              <a:t>контролюючі органи у паперовій або електронній формі;</a:t>
            </a:r>
            <a:endParaRPr lang="uk-UA" sz="1000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згоду </a:t>
            </a:r>
            <a:r>
              <a:rPr lang="uk-UA" sz="1000" dirty="0">
                <a:solidFill>
                  <a:schemeClr val="tx1"/>
                </a:solidFill>
              </a:rPr>
              <a:t>на розкриття Банком Мінагрополітики інформації щодо суб’єкта господарювання, яка становить банківську таємницю або містить персональні </a:t>
            </a:r>
            <a:r>
              <a:rPr lang="uk-UA" sz="1000" dirty="0" smtClean="0">
                <a:solidFill>
                  <a:schemeClr val="tx1"/>
                </a:solidFill>
              </a:rPr>
              <a:t>дані.</a:t>
            </a:r>
            <a:endParaRPr lang="uk-UA" sz="1000" dirty="0">
              <a:solidFill>
                <a:schemeClr val="tx1"/>
              </a:solidFill>
            </a:endParaRPr>
          </a:p>
          <a:p>
            <a:pPr fontAlgn="base"/>
            <a:endParaRPr lang="uk-UA" sz="1000" b="1" dirty="0" smtClean="0">
              <a:solidFill>
                <a:schemeClr val="tx1"/>
              </a:solidFill>
            </a:endParaRPr>
          </a:p>
          <a:p>
            <a:pPr fontAlgn="base"/>
            <a:endParaRPr lang="uk-UA" sz="1000" b="1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461975" y="1320800"/>
            <a:ext cx="8832558" cy="239606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fontAlgn="base"/>
            <a:endParaRPr lang="uk-UA" sz="1000" b="1" dirty="0" smtClean="0">
              <a:solidFill>
                <a:schemeClr val="tx1"/>
              </a:solidFill>
            </a:endParaRPr>
          </a:p>
          <a:p>
            <a:pPr fontAlgn="base"/>
            <a:endParaRPr lang="uk-UA" sz="1000" b="1" dirty="0">
              <a:solidFill>
                <a:schemeClr val="tx1"/>
              </a:solidFill>
            </a:endParaRPr>
          </a:p>
          <a:p>
            <a:pPr fontAlgn="base"/>
            <a:r>
              <a:rPr lang="uk-UA" sz="1000" b="1" dirty="0" smtClean="0">
                <a:solidFill>
                  <a:schemeClr val="tx1"/>
                </a:solidFill>
              </a:rPr>
              <a:t>    Клієнту </a:t>
            </a:r>
            <a:r>
              <a:rPr lang="uk-UA" sz="1000" b="1" dirty="0">
                <a:solidFill>
                  <a:schemeClr val="tx1"/>
                </a:solidFill>
              </a:rPr>
              <a:t>необхідно подати наступні документи</a:t>
            </a:r>
            <a:r>
              <a:rPr lang="uk-UA" sz="1000" b="1" dirty="0" smtClean="0">
                <a:solidFill>
                  <a:schemeClr val="tx1"/>
                </a:solidFill>
              </a:rPr>
              <a:t>:</a:t>
            </a:r>
          </a:p>
          <a:p>
            <a:pPr fontAlgn="base"/>
            <a:endParaRPr lang="uk-UA" sz="1000" b="1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заявку </a:t>
            </a:r>
            <a:r>
              <a:rPr lang="uk-UA" sz="1000" dirty="0">
                <a:solidFill>
                  <a:schemeClr val="tx1"/>
                </a:solidFill>
              </a:rPr>
              <a:t>для отримання компенсації </a:t>
            </a:r>
            <a:r>
              <a:rPr lang="uk-UA" sz="1000" dirty="0" smtClean="0">
                <a:solidFill>
                  <a:schemeClr val="tx1"/>
                </a:solidFill>
              </a:rPr>
              <a:t>відсотків;</a:t>
            </a:r>
            <a:endParaRPr lang="uk-UA" sz="1000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копії </a:t>
            </a:r>
            <a:r>
              <a:rPr lang="uk-UA" sz="1000" dirty="0">
                <a:solidFill>
                  <a:schemeClr val="tx1"/>
                </a:solidFill>
              </a:rPr>
              <a:t>документів для підтвердження використання кредитних коштів на покриття </a:t>
            </a:r>
            <a:r>
              <a:rPr lang="uk-UA" sz="1000" dirty="0" smtClean="0">
                <a:solidFill>
                  <a:schemeClr val="tx1"/>
                </a:solidFill>
              </a:rPr>
              <a:t>витрат та </a:t>
            </a:r>
            <a:r>
              <a:rPr lang="uk-UA" sz="1000" dirty="0">
                <a:solidFill>
                  <a:schemeClr val="tx1"/>
                </a:solidFill>
              </a:rPr>
              <a:t>відповідно до умов кредитного договору, зокрема та не виключно: договори купівлі-продажу, акти приймання-передачі, рахунок-фактура, платіжні доручення/виписка по рахунку на підтвердження здійснення оплати товарів, робіт, послуг;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витяг </a:t>
            </a:r>
            <a:r>
              <a:rPr lang="uk-UA" sz="1000" dirty="0">
                <a:solidFill>
                  <a:schemeClr val="tx1"/>
                </a:solidFill>
              </a:rPr>
              <a:t>з Єдиного державного реєстру юридичних осіб, фізичних осіб-підприємців та громадських формувань, з інформацією, що підприємство не перебуває на стадії ліквідації, щодо нього не порушено справу про банкрутство, не визнано банкрутом. Строк дії вказаного витягу на дату подання Заявки з моменту видачі документу не повинен перевищувати 10 (десять) робочих днів;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довідку</a:t>
            </a:r>
            <a:r>
              <a:rPr lang="uk-UA" sz="1000" dirty="0">
                <a:solidFill>
                  <a:schemeClr val="tx1"/>
                </a:solidFill>
              </a:rPr>
              <a:t>, чинну на дату подання заявки, про відсутність заборгованості з </a:t>
            </a:r>
            <a:r>
              <a:rPr lang="uk-UA" sz="1000" dirty="0" smtClean="0">
                <a:solidFill>
                  <a:schemeClr val="tx1"/>
                </a:solidFill>
              </a:rPr>
              <a:t>платежів, контроль </a:t>
            </a:r>
            <a:r>
              <a:rPr lang="uk-UA" sz="1000" dirty="0">
                <a:solidFill>
                  <a:schemeClr val="tx1"/>
                </a:solidFill>
              </a:rPr>
              <a:t>за справлянням яких покладено на </a:t>
            </a:r>
            <a:r>
              <a:rPr lang="uk-UA" sz="1000" dirty="0" smtClean="0">
                <a:solidFill>
                  <a:schemeClr val="tx1"/>
                </a:solidFill>
              </a:rPr>
              <a:t>контролюючі органи у паперовій </a:t>
            </a:r>
            <a:r>
              <a:rPr lang="uk-UA" sz="1000" dirty="0">
                <a:solidFill>
                  <a:schemeClr val="tx1"/>
                </a:solidFill>
              </a:rPr>
              <a:t>або </a:t>
            </a:r>
            <a:r>
              <a:rPr lang="uk-UA" sz="1000" dirty="0" smtClean="0">
                <a:solidFill>
                  <a:schemeClr val="tx1"/>
                </a:solidFill>
              </a:rPr>
              <a:t>електронній формі;</a:t>
            </a:r>
            <a:endParaRPr lang="uk-UA" sz="1000" dirty="0">
              <a:solidFill>
                <a:schemeClr val="tx1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uk-UA" sz="1000" dirty="0" smtClean="0">
                <a:solidFill>
                  <a:schemeClr val="tx1"/>
                </a:solidFill>
              </a:rPr>
              <a:t>згоду </a:t>
            </a:r>
            <a:r>
              <a:rPr lang="uk-UA" sz="1000" dirty="0">
                <a:solidFill>
                  <a:schemeClr val="tx1"/>
                </a:solidFill>
              </a:rPr>
              <a:t>на розкриття Банком Мінагрополітики інформації щодо суб’єкта господарювання, яка становить банківську таємницю або містить персональні </a:t>
            </a:r>
            <a:r>
              <a:rPr lang="uk-UA" sz="1000" dirty="0" smtClean="0">
                <a:solidFill>
                  <a:schemeClr val="tx1"/>
                </a:solidFill>
              </a:rPr>
              <a:t>дані.</a:t>
            </a:r>
            <a:endParaRPr lang="uk-UA" sz="1000" dirty="0">
              <a:solidFill>
                <a:schemeClr val="accent5">
                  <a:lumMod val="50000"/>
                </a:schemeClr>
              </a:solidFill>
            </a:endParaRPr>
          </a:p>
          <a:p>
            <a:pPr fontAlgn="base"/>
            <a:endParaRPr lang="uk-UA" sz="1000" b="1" dirty="0">
              <a:solidFill>
                <a:schemeClr val="accent5">
                  <a:lumMod val="50000"/>
                </a:schemeClr>
              </a:solidFill>
            </a:endParaRPr>
          </a:p>
          <a:p>
            <a:pPr fontAlgn="base"/>
            <a:endParaRPr lang="uk-UA" sz="1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2132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0B4C3A0D-638A-43C9-823A-9FBE76127190}"/>
              </a:ext>
            </a:extLst>
          </p:cNvPr>
          <p:cNvSpPr/>
          <p:nvPr/>
        </p:nvSpPr>
        <p:spPr>
          <a:xfrm>
            <a:off x="1" y="0"/>
            <a:ext cx="11522075" cy="11089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/>
            <a:r>
              <a:rPr lang="uk-UA" sz="2800" b="1" dirty="0">
                <a:solidFill>
                  <a:schemeClr val="bg1"/>
                </a:solidFill>
                <a:latin typeface="+mj-lt"/>
                <a:ea typeface="DotumChe" panose="020B0609000101010101" pitchFamily="49" charset="-127"/>
              </a:rPr>
              <a:t>Державна підтримка сільгосптоваровиробників</a:t>
            </a:r>
          </a:p>
          <a:p>
            <a:pPr marL="224516"/>
            <a:r>
              <a:rPr lang="uk-UA" sz="2800" b="1" dirty="0">
                <a:solidFill>
                  <a:schemeClr val="bg1"/>
                </a:solidFill>
                <a:ea typeface="DotumChe" panose="020B0609000101010101" pitchFamily="49" charset="-127"/>
              </a:rPr>
              <a:t>(Постанова КМУ 130) </a:t>
            </a:r>
            <a:endParaRPr lang="uk-UA" sz="28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526277" y="1534641"/>
            <a:ext cx="8577928" cy="11354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endParaRPr lang="uk-UA" sz="1500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  <a:p>
            <a:pPr algn="ctr"/>
            <a:r>
              <a:rPr lang="uk-UA" sz="1500" b="1" dirty="0">
                <a:solidFill>
                  <a:schemeClr val="tx1"/>
                </a:solidFill>
                <a:latin typeface="+mj-lt"/>
                <a:ea typeface="DotumChe" panose="020B0609000101010101" pitchFamily="49" charset="-127"/>
              </a:rPr>
              <a:t>Юридичні особи та фізичні особи-підприємці</a:t>
            </a:r>
          </a:p>
          <a:p>
            <a:pPr algn="ctr"/>
            <a:endParaRPr lang="uk-UA" sz="600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  <a:p>
            <a:pPr lvl="0" algn="ctr"/>
            <a:r>
              <a:rPr lang="uk-UA" sz="1300" dirty="0">
                <a:solidFill>
                  <a:schemeClr val="tx1"/>
                </a:solidFill>
              </a:rPr>
              <a:t>(основна діяльність - постачання сільськогосподарських товарів, за умови, що їх вартість становить </a:t>
            </a:r>
            <a:endParaRPr lang="uk-UA" sz="1300" dirty="0" smtClean="0">
              <a:solidFill>
                <a:schemeClr val="tx1"/>
              </a:solidFill>
            </a:endParaRPr>
          </a:p>
          <a:p>
            <a:pPr lvl="0" algn="ctr"/>
            <a:r>
              <a:rPr lang="uk-UA" sz="1300" dirty="0" smtClean="0">
                <a:solidFill>
                  <a:schemeClr val="tx1"/>
                </a:solidFill>
              </a:rPr>
              <a:t>не </a:t>
            </a:r>
            <a:r>
              <a:rPr lang="uk-UA" sz="1300" dirty="0">
                <a:solidFill>
                  <a:schemeClr val="tx1"/>
                </a:solidFill>
              </a:rPr>
              <a:t>менше 75 % вартості всіх товарів, поставлених протягом </a:t>
            </a:r>
            <a:r>
              <a:rPr lang="uk-UA" sz="1300" dirty="0" smtClean="0">
                <a:solidFill>
                  <a:schemeClr val="tx1"/>
                </a:solidFill>
              </a:rPr>
              <a:t>12 </a:t>
            </a:r>
          </a:p>
          <a:p>
            <a:pPr lvl="0" algn="ctr"/>
            <a:r>
              <a:rPr lang="uk-UA" sz="1300" dirty="0" smtClean="0">
                <a:solidFill>
                  <a:schemeClr val="tx1"/>
                </a:solidFill>
              </a:rPr>
              <a:t>послідовних </a:t>
            </a:r>
            <a:r>
              <a:rPr lang="uk-UA" sz="1300" dirty="0">
                <a:solidFill>
                  <a:schemeClr val="tx1"/>
                </a:solidFill>
              </a:rPr>
              <a:t>звітних податкових періодів сукупно)</a:t>
            </a:r>
          </a:p>
          <a:p>
            <a:pPr algn="ctr"/>
            <a:endParaRPr lang="uk-UA" sz="1500" b="1" dirty="0">
              <a:solidFill>
                <a:schemeClr val="tx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87605" y="1534640"/>
            <a:ext cx="2329896" cy="1135489"/>
          </a:xfrm>
          <a:prstGeom prst="rightArrow">
            <a:avLst>
              <a:gd name="adj1" fmla="val 50000"/>
              <a:gd name="adj2" fmla="val 73158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</a:rPr>
              <a:t>Цільова група</a:t>
            </a:r>
          </a:p>
        </p:txBody>
      </p:sp>
      <p:sp>
        <p:nvSpPr>
          <p:cNvPr id="33" name="Стрелка вправо 32"/>
          <p:cNvSpPr/>
          <p:nvPr/>
        </p:nvSpPr>
        <p:spPr>
          <a:xfrm>
            <a:off x="103374" y="2998851"/>
            <a:ext cx="2701384" cy="972528"/>
          </a:xfrm>
          <a:prstGeom prst="rightArrow">
            <a:avLst>
              <a:gd name="adj1" fmla="val 78571"/>
              <a:gd name="adj2" fmla="val 8718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Компенсація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вартості техніки/обладнання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804758" y="3042396"/>
            <a:ext cx="8299447" cy="8568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 algn="ctr"/>
            <a:endParaRPr lang="uk-UA" sz="2000" b="1" dirty="0">
              <a:solidFill>
                <a:schemeClr val="dk1"/>
              </a:solidFill>
            </a:endParaRPr>
          </a:p>
          <a:p>
            <a:pPr marL="224516" algn="ctr"/>
            <a:r>
              <a:rPr lang="uk-UA" sz="2000" b="1" dirty="0">
                <a:solidFill>
                  <a:schemeClr val="dk1"/>
                </a:solidFill>
              </a:rPr>
              <a:t>25% вартості </a:t>
            </a:r>
            <a:r>
              <a:rPr lang="uk-UA" sz="2000" b="1" dirty="0" smtClean="0">
                <a:solidFill>
                  <a:schemeClr val="dk1"/>
                </a:solidFill>
              </a:rPr>
              <a:t>вітчизняної техніки/обладнання </a:t>
            </a:r>
            <a:r>
              <a:rPr lang="uk-UA" sz="2000" b="1" dirty="0">
                <a:solidFill>
                  <a:schemeClr val="dk1"/>
                </a:solidFill>
              </a:rPr>
              <a:t>без ПДВ</a:t>
            </a:r>
          </a:p>
          <a:p>
            <a:pPr marL="224516"/>
            <a:endParaRPr lang="uk-UA" sz="28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152043" y="4428273"/>
            <a:ext cx="3174330" cy="1482615"/>
          </a:xfrm>
          <a:prstGeom prst="rightArrow">
            <a:avLst>
              <a:gd name="adj1" fmla="val 78571"/>
              <a:gd name="adj2" fmla="val 8718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Техніка та обладнання, що підлягає компенсації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468863" y="4264479"/>
            <a:ext cx="7635342" cy="176615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 algn="ctr"/>
            <a:endParaRPr lang="uk-UA" sz="2000" b="1" dirty="0">
              <a:solidFill>
                <a:schemeClr val="dk1"/>
              </a:solidFill>
            </a:endParaRPr>
          </a:p>
          <a:p>
            <a:pPr marL="224516"/>
            <a:endParaRPr lang="uk-UA" sz="28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99852" y="4428273"/>
            <a:ext cx="6973361" cy="1362834"/>
          </a:xfrm>
          <a:prstGeom prst="rect">
            <a:avLst/>
          </a:prstGeom>
          <a:noFill/>
        </p:spPr>
        <p:txBody>
          <a:bodyPr wrap="square" lIns="115214" tIns="57607" rIns="115214" bIns="57607" rtlCol="0">
            <a:spAutoFit/>
          </a:bodyPr>
          <a:lstStyle/>
          <a:p>
            <a:pPr algn="ctr"/>
            <a:r>
              <a:rPr lang="uk-UA" b="1" i="1" dirty="0" smtClean="0">
                <a:solidFill>
                  <a:schemeClr val="dk1"/>
                </a:solidFill>
              </a:rPr>
              <a:t>Сільськогосподарська техніка та обладнання, що зазначені у </a:t>
            </a:r>
          </a:p>
          <a:p>
            <a:pPr algn="ctr"/>
            <a:r>
              <a:rPr lang="uk-UA" b="1" i="1" dirty="0" smtClean="0">
                <a:solidFill>
                  <a:schemeClr val="dk1"/>
                </a:solidFill>
              </a:rPr>
              <a:t>Переліку </a:t>
            </a:r>
            <a:r>
              <a:rPr lang="uk-UA" b="1" i="1" dirty="0">
                <a:solidFill>
                  <a:schemeClr val="dk1"/>
                </a:solidFill>
              </a:rPr>
              <a:t>сільськогосподарської техніки та обладнання вітчизняного виробництва, що підлягає </a:t>
            </a:r>
            <a:r>
              <a:rPr lang="uk-UA" b="1" i="1" dirty="0" smtClean="0">
                <a:solidFill>
                  <a:schemeClr val="dk1"/>
                </a:solidFill>
              </a:rPr>
              <a:t>компенсації*</a:t>
            </a:r>
          </a:p>
          <a:p>
            <a:pPr algn="ctr"/>
            <a:r>
              <a:rPr lang="uk-UA" sz="1200" i="1" dirty="0" smtClean="0">
                <a:solidFill>
                  <a:schemeClr val="dk1"/>
                </a:solidFill>
              </a:rPr>
              <a:t>(</a:t>
            </a:r>
            <a:r>
              <a:rPr lang="uk-UA" sz="1200" i="1" dirty="0">
                <a:solidFill>
                  <a:schemeClr val="dk1"/>
                </a:solidFill>
              </a:rPr>
              <a:t>затверджується </a:t>
            </a:r>
            <a:r>
              <a:rPr lang="uk-UA" sz="1200" i="1" dirty="0" smtClean="0">
                <a:solidFill>
                  <a:schemeClr val="dk1"/>
                </a:solidFill>
              </a:rPr>
              <a:t>Мінекономрозвитку)</a:t>
            </a:r>
          </a:p>
          <a:p>
            <a:pPr algn="ctr"/>
            <a:endParaRPr lang="uk-UA" sz="500" b="1" i="1" dirty="0">
              <a:solidFill>
                <a:schemeClr val="dk1"/>
              </a:solidFill>
            </a:endParaRPr>
          </a:p>
          <a:p>
            <a:pPr algn="ctr"/>
            <a:r>
              <a:rPr lang="uk-UA" sz="1100" b="1" i="1" dirty="0" smtClean="0">
                <a:solidFill>
                  <a:srgbClr val="C00000"/>
                </a:solidFill>
              </a:rPr>
              <a:t>* розміщений на </a:t>
            </a:r>
            <a:r>
              <a:rPr lang="uk-UA" sz="1100" b="1" i="1" dirty="0">
                <a:solidFill>
                  <a:srgbClr val="C00000"/>
                </a:solidFill>
              </a:rPr>
              <a:t>внутрішньому </a:t>
            </a:r>
            <a:r>
              <a:rPr lang="uk-UA" sz="1100" b="1" i="1" dirty="0" smtClean="0">
                <a:solidFill>
                  <a:srgbClr val="C00000"/>
                </a:solidFill>
              </a:rPr>
              <a:t>сайті в розділі документи/мікро-, малий та середній бізнес/програма компенсації вартості вітчизняної с-г техніки та обладнання </a:t>
            </a:r>
          </a:p>
        </p:txBody>
      </p:sp>
    </p:spTree>
    <p:extLst>
      <p:ext uri="{BB962C8B-B14F-4D97-AF65-F5344CB8AC3E}">
        <p14:creationId xmlns:p14="http://schemas.microsoft.com/office/powerpoint/2010/main" val="14912245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0B4C3A0D-638A-43C9-823A-9FBE76127190}"/>
              </a:ext>
            </a:extLst>
          </p:cNvPr>
          <p:cNvSpPr/>
          <p:nvPr/>
        </p:nvSpPr>
        <p:spPr>
          <a:xfrm>
            <a:off x="0" y="0"/>
            <a:ext cx="11522075" cy="11089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marL="224516"/>
            <a:r>
              <a:rPr lang="uk-UA" sz="2800" b="1" dirty="0">
                <a:solidFill>
                  <a:schemeClr val="bg1"/>
                </a:solidFill>
                <a:ea typeface="DotumChe" panose="020B0609000101010101" pitchFamily="49" charset="-127"/>
              </a:rPr>
              <a:t>Н</a:t>
            </a:r>
            <a:r>
              <a:rPr lang="uk-UA" sz="2800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еобхідний </a:t>
            </a:r>
            <a:r>
              <a:rPr lang="uk-UA" sz="2800" b="1" dirty="0">
                <a:solidFill>
                  <a:schemeClr val="bg1"/>
                </a:solidFill>
                <a:ea typeface="DotumChe" panose="020B0609000101010101" pitchFamily="49" charset="-127"/>
              </a:rPr>
              <a:t>перелік </a:t>
            </a:r>
            <a:r>
              <a:rPr lang="uk-UA" sz="2800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документів</a:t>
            </a:r>
          </a:p>
          <a:p>
            <a:pPr marL="224516"/>
            <a:r>
              <a:rPr lang="uk-UA" sz="2800" b="1" dirty="0" smtClean="0">
                <a:solidFill>
                  <a:schemeClr val="bg1"/>
                </a:solidFill>
                <a:ea typeface="DotumChe" panose="020B0609000101010101" pitchFamily="49" charset="-127"/>
              </a:rPr>
              <a:t>(Постанова </a:t>
            </a:r>
            <a:r>
              <a:rPr lang="uk-UA" sz="2800" b="1" dirty="0">
                <a:solidFill>
                  <a:schemeClr val="bg1"/>
                </a:solidFill>
                <a:ea typeface="DotumChe" panose="020B0609000101010101" pitchFamily="49" charset="-127"/>
              </a:rPr>
              <a:t>КМУ 130) </a:t>
            </a:r>
            <a:endParaRPr lang="uk-UA" sz="2800" b="1" dirty="0">
              <a:solidFill>
                <a:schemeClr val="bg1"/>
              </a:solidFill>
              <a:latin typeface="+mj-lt"/>
              <a:ea typeface="DotumChe" panose="020B0609000101010101" pitchFamily="49" charset="-127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104785" y="2908069"/>
            <a:ext cx="2689216" cy="972528"/>
          </a:xfrm>
          <a:prstGeom prst="rightArrow">
            <a:avLst>
              <a:gd name="adj1" fmla="val 78571"/>
              <a:gd name="adj2" fmla="val 8718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Компенсація вартості техніки/обладнання 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872492" y="1382487"/>
            <a:ext cx="8413575" cy="4419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5214" tIns="57607" rIns="115214" bIns="57607" rtlCol="0" anchor="ctr"/>
          <a:lstStyle/>
          <a:p>
            <a:pPr fontAlgn="base"/>
            <a:r>
              <a:rPr lang="uk-UA" sz="1100" dirty="0" smtClean="0">
                <a:solidFill>
                  <a:schemeClr val="tx1"/>
                </a:solidFill>
              </a:rPr>
              <a:t>    </a:t>
            </a:r>
            <a:r>
              <a:rPr lang="uk-UA" sz="1100" b="1" dirty="0" smtClean="0">
                <a:solidFill>
                  <a:schemeClr val="tx1"/>
                </a:solidFill>
              </a:rPr>
              <a:t>Клієнту </a:t>
            </a:r>
            <a:r>
              <a:rPr lang="uk-UA" sz="1100" b="1" dirty="0">
                <a:solidFill>
                  <a:schemeClr val="tx1"/>
                </a:solidFill>
              </a:rPr>
              <a:t>необхідно подати наступні документи</a:t>
            </a:r>
            <a:r>
              <a:rPr lang="uk-UA" sz="1100" b="1" dirty="0" smtClean="0">
                <a:solidFill>
                  <a:schemeClr val="tx1"/>
                </a:solidFill>
              </a:rPr>
              <a:t>:</a:t>
            </a:r>
            <a:endParaRPr lang="uk-UA" sz="1100" dirty="0" smtClean="0">
              <a:solidFill>
                <a:schemeClr val="tx1"/>
              </a:solidFill>
            </a:endParaRPr>
          </a:p>
          <a:p>
            <a:pPr fontAlgn="base"/>
            <a:r>
              <a:rPr lang="uk-UA" sz="1100" dirty="0" smtClean="0">
                <a:solidFill>
                  <a:schemeClr val="tx1"/>
                </a:solidFill>
              </a:rPr>
              <a:t> </a:t>
            </a:r>
            <a:endParaRPr lang="uk-UA" sz="1100" dirty="0">
              <a:solidFill>
                <a:schemeClr val="tx1"/>
              </a:solidFill>
            </a:endParaRP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tx1"/>
                </a:solidFill>
              </a:rPr>
              <a:t>з</a:t>
            </a:r>
            <a:r>
              <a:rPr lang="uk-UA" sz="1100" dirty="0" smtClean="0">
                <a:solidFill>
                  <a:schemeClr val="tx1"/>
                </a:solidFill>
              </a:rPr>
              <a:t>аявку </a:t>
            </a:r>
            <a:r>
              <a:rPr lang="uk-UA" sz="1100" dirty="0">
                <a:solidFill>
                  <a:schemeClr val="tx1"/>
                </a:solidFill>
              </a:rPr>
              <a:t>для отримання часткової </a:t>
            </a:r>
            <a:r>
              <a:rPr lang="uk-UA" sz="1100" dirty="0" smtClean="0">
                <a:solidFill>
                  <a:schemeClr val="tx1"/>
                </a:solidFill>
              </a:rPr>
              <a:t>компенсації </a:t>
            </a:r>
            <a:r>
              <a:rPr lang="uk-UA" sz="1100" dirty="0">
                <a:solidFill>
                  <a:schemeClr val="tx1"/>
                </a:solidFill>
              </a:rPr>
              <a:t>вартості техніки та обладнання;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tx1"/>
                </a:solidFill>
              </a:rPr>
              <a:t>копію платіжних доручень, що підтверджують оплату через АТ «Ощадбанк» повної  вартості сільськогосподарської техніки та обладнання;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tx1"/>
                </a:solidFill>
              </a:rPr>
              <a:t>копію акту приймання-передачі техніки та </a:t>
            </a:r>
            <a:r>
              <a:rPr lang="uk-UA" sz="1100" dirty="0" smtClean="0">
                <a:solidFill>
                  <a:schemeClr val="tx1"/>
                </a:solidFill>
              </a:rPr>
              <a:t>обладнання, вагонів, устаткування;</a:t>
            </a:r>
            <a:endParaRPr lang="uk-UA" sz="1100" dirty="0">
              <a:solidFill>
                <a:schemeClr val="tx1"/>
              </a:solidFill>
            </a:endParaRP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tx1"/>
                </a:solidFill>
              </a:rPr>
              <a:t>копію свідоцтва про державну реєстрацію </a:t>
            </a:r>
            <a:r>
              <a:rPr lang="uk-UA" sz="1100" dirty="0" smtClean="0">
                <a:solidFill>
                  <a:schemeClr val="tx1"/>
                </a:solidFill>
              </a:rPr>
              <a:t>транспортного засобу та/або машини (</a:t>
            </a:r>
            <a:r>
              <a:rPr lang="uk-UA" sz="1100" dirty="0">
                <a:solidFill>
                  <a:schemeClr val="tx1"/>
                </a:solidFill>
              </a:rPr>
              <a:t>якщо техніка підлягає обов’язковій </a:t>
            </a:r>
            <a:r>
              <a:rPr lang="uk-UA" sz="1100" dirty="0" smtClean="0">
                <a:solidFill>
                  <a:schemeClr val="tx1"/>
                </a:solidFill>
              </a:rPr>
              <a:t>державній або відомчій реєстрації), технічний паспорт вагона;</a:t>
            </a:r>
            <a:endParaRPr lang="uk-UA" sz="1100" dirty="0">
              <a:solidFill>
                <a:schemeClr val="tx1"/>
              </a:solidFill>
            </a:endParaRP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uk-UA" sz="1100" dirty="0">
                <a:solidFill>
                  <a:schemeClr val="tx1"/>
                </a:solidFill>
              </a:rPr>
              <a:t>витяг з Єдиного державного реєстру юридичних осіб, фізичних осіб-підприємців та громадських формувань, з інформацією, </a:t>
            </a:r>
            <a:r>
              <a:rPr lang="uk-UA" sz="1100" dirty="0" smtClean="0">
                <a:solidFill>
                  <a:schemeClr val="tx1"/>
                </a:solidFill>
              </a:rPr>
              <a:t>що підприємство не перебуває на стадії ліквідації, щодо нього не порушено справу про банкрутство, не визнано банкрутом;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uk-UA" sz="1100" dirty="0" smtClean="0">
                <a:solidFill>
                  <a:schemeClr val="tx1"/>
                </a:solidFill>
              </a:rPr>
              <a:t>довідку про відсутність заборгованості з платежів, контроль за справленням яких покладено на контролюючі органи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100" dirty="0" smtClean="0">
                <a:solidFill>
                  <a:schemeClr val="tx1"/>
                </a:solidFill>
              </a:rPr>
              <a:t>згоду на розкриття банком Мінагрополітики інформації щодо сільгосптоваровиробника, яка становить банківську таємницю або містить персональні дані.</a:t>
            </a:r>
          </a:p>
        </p:txBody>
      </p:sp>
    </p:spTree>
    <p:extLst>
      <p:ext uri="{BB962C8B-B14F-4D97-AF65-F5344CB8AC3E}">
        <p14:creationId xmlns:p14="http://schemas.microsoft.com/office/powerpoint/2010/main" val="10016667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10074</TotalTime>
  <Words>1678</Words>
  <Application>Microsoft Office PowerPoint</Application>
  <PresentationFormat>Произвольный</PresentationFormat>
  <Paragraphs>230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Корнієнко Тетяна Валеріївна</dc:creator>
  <cp:lastModifiedBy>Ольга</cp:lastModifiedBy>
  <cp:revision>181</cp:revision>
  <cp:lastPrinted>2019-03-21T14:12:37Z</cp:lastPrinted>
  <dcterms:modified xsi:type="dcterms:W3CDTF">2019-08-08T10:35:35Z</dcterms:modified>
</cp:coreProperties>
</file>